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83" r:id="rId7"/>
    <p:sldId id="284" r:id="rId8"/>
    <p:sldId id="285" r:id="rId9"/>
    <p:sldId id="277" r:id="rId10"/>
    <p:sldId id="280" r:id="rId11"/>
    <p:sldId id="273" r:id="rId12"/>
    <p:sldId id="259" r:id="rId13"/>
    <p:sldId id="260" r:id="rId14"/>
    <p:sldId id="261" r:id="rId15"/>
    <p:sldId id="264" r:id="rId16"/>
    <p:sldId id="267" r:id="rId17"/>
  </p:sldIdLst>
  <p:sldSz cx="9144000" cy="6858000" type="screen4x3"/>
  <p:notesSz cx="6669088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ΚΟΥΡΟΥΣΗ ΕΜΜΑΝΟΥΕΛΑ" initials="ΚΕ" lastIdx="1" clrIdx="0">
    <p:extLst>
      <p:ext uri="{19B8F6BF-5375-455C-9EA6-DF929625EA0E}">
        <p15:presenceInfo xmlns:p15="http://schemas.microsoft.com/office/powerpoint/2012/main" userId="S-1-5-21-1935655697-1708537768-1801674531-1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56395" autoAdjust="0"/>
  </p:normalViewPr>
  <p:slideViewPr>
    <p:cSldViewPr snapToGrid="0" snapToObjects="1">
      <p:cViewPr varScale="1">
        <p:scale>
          <a:sx n="65" d="100"/>
          <a:sy n="65" d="100"/>
        </p:scale>
        <p:origin x="26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0:19:33.88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E2EE12-D97C-412C-B33B-38821E1B6F16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AFD652-F955-4DDC-B3A3-4F13A3BBE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935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02B6302-293D-471A-A51F-54884E49138A}" type="datetimeFigureOut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9F4CE9-6942-4B48-8AE1-A5EC53118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91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5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2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2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02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0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4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8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6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1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9F4CE9-6942-4B48-8AE1-A5EC5311888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4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6CFE-CF4A-448B-B394-E57A2C0BC197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6107-AB57-45BB-AFB3-E9E1292C2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8140-BB66-428F-B313-515A55FEAF2E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45D2-1C94-41C7-97EB-57FCA845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6486-F17B-4EC7-AF95-33CB55F2F142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7D3F-AC8C-4722-A506-9A707922D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77B6-427D-4B11-B151-B645222E982B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FBA20-CAC5-4638-B88A-85C187454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E33F-4667-4867-9FB3-1ABB547BD30B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47C2F-2B0A-4754-AE56-6B309BBF7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DE702-F9AF-4529-B79A-2C628C0DA692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8F1D9-5189-4E4B-9D61-87EA1F80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96DC-E256-4A06-9684-9CDA9FAE3FE4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3561-2247-4205-8EB5-60BF53740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58142-DF2F-45F2-BF92-8F4B6EF9EC31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8CF7-4A76-4D89-B826-FEBC9D5D8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1AA22-ED68-431B-98A8-E672887086DF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A2F1-E35D-4B87-8175-313A2FBCC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57C1-220D-4A2F-90F7-2982BEF20869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7FFF-2B6F-4497-A901-B355C7D19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B4A2-0496-40CD-AFCC-8943BC8C2CFC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E09A-D2A0-4BE5-B792-718952934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2776E3-A796-47A5-8500-1183DDDE8D11}" type="datetime1">
              <a:rPr lang="en-US"/>
              <a:pPr>
                <a:defRPr/>
              </a:pPr>
              <a:t>11/18/2022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ED7802-B322-45B3-91A9-A64A074DC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1123" y="1881554"/>
            <a:ext cx="6040315" cy="3613638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l-G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l-GR" sz="1800" b="1" dirty="0" smtClean="0">
                <a:latin typeface="Book Antiqua" panose="02040602050305030304" pitchFamily="18" charset="0"/>
              </a:rPr>
              <a:t>1</a:t>
            </a:r>
            <a:r>
              <a:rPr lang="el-GR" sz="1800" b="1" baseline="30000" dirty="0" smtClean="0">
                <a:latin typeface="Book Antiqua" panose="02040602050305030304" pitchFamily="18" charset="0"/>
              </a:rPr>
              <a:t>η</a:t>
            </a:r>
            <a:r>
              <a:rPr lang="el-GR" sz="1800" b="1" dirty="0" smtClean="0">
                <a:latin typeface="Book Antiqua" panose="02040602050305030304" pitchFamily="18" charset="0"/>
              </a:rPr>
              <a:t> Επιτροπή Παρακολούθησης Περιφερειακού Προγράμματος</a:t>
            </a:r>
            <a:br>
              <a:rPr lang="el-GR" sz="1800" b="1" dirty="0" smtClean="0">
                <a:latin typeface="Book Antiqua" panose="02040602050305030304" pitchFamily="18" charset="0"/>
              </a:rPr>
            </a:br>
            <a:r>
              <a:rPr lang="el-GR" sz="1800" b="1" dirty="0" smtClean="0">
                <a:latin typeface="Book Antiqua" panose="02040602050305030304" pitchFamily="18" charset="0"/>
              </a:rPr>
              <a:t>Ανατολική Μακεδονία - Θράκη </a:t>
            </a:r>
            <a:r>
              <a:rPr lang="el-GR" sz="1800" b="1" dirty="0" smtClean="0">
                <a:latin typeface="Book Antiqua" panose="02040602050305030304" pitchFamily="18" charset="0"/>
              </a:rPr>
              <a:t>2021-2027</a:t>
            </a:r>
            <a: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</a:b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7838" y="3160712"/>
            <a:ext cx="5943600" cy="243119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l-GR" sz="1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«Το Ευρωπαϊκό Κοινωνικ</a:t>
            </a:r>
            <a:r>
              <a:rPr lang="el-GR" sz="2600" b="1" dirty="0">
                <a:solidFill>
                  <a:srgbClr val="C00000"/>
                </a:solidFill>
                <a:latin typeface="Book Antiqua" panose="02040602050305030304" pitchFamily="18" charset="0"/>
              </a:rPr>
              <a:t>ό</a:t>
            </a:r>
            <a:r>
              <a:rPr lang="el-GR" sz="2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Ταμείο +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την Προγραμματική Περίοδο 2021-2027»</a:t>
            </a:r>
          </a:p>
          <a:p>
            <a:pPr fontAlgn="auto">
              <a:spcAft>
                <a:spcPts val="0"/>
              </a:spcAft>
              <a:defRPr/>
            </a:pPr>
            <a:endParaRPr lang="el-GR" sz="23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l-GR" sz="17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25.11.2022</a:t>
            </a:r>
            <a:endParaRPr lang="en-US" sz="17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l-GR" sz="17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Εμμανουέλα </a:t>
            </a:r>
            <a:r>
              <a:rPr lang="el-GR" sz="17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Κουρούση</a:t>
            </a:r>
            <a:endParaRPr lang="el-GR" sz="17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el-GR" sz="17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Στέλεχος Μονάδας Β</a:t>
            </a:r>
            <a:r>
              <a:rPr lang="el-GR" sz="19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΄</a:t>
            </a:r>
            <a:endParaRPr lang="en-US" sz="19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l-GR" sz="19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19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l-GR" sz="1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l-GR" sz="1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l-GR" sz="19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6950"/>
            <a:ext cx="8009792" cy="453781"/>
          </a:xfrm>
        </p:spPr>
        <p:txBody>
          <a:bodyPr rtlCol="0" anchor="t">
            <a:normAutofit/>
          </a:bodyPr>
          <a:lstStyle/>
          <a:p>
            <a:pPr marL="342900" indent="-342900"/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Ειδικοί </a:t>
            </a:r>
            <a:r>
              <a:rPr lang="el-GR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Στόχοι (αρ. 4.1 του ΚΑΝ. (ΕΕ) </a:t>
            </a: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el-GR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2021/1057</a:t>
            </a: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1408"/>
            <a:ext cx="8009792" cy="4271230"/>
          </a:xfrm>
        </p:spPr>
        <p:txBody>
          <a:bodyPr rtlCol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sz="1600" b="1" dirty="0" smtClean="0">
                <a:latin typeface="Book Antiqua" panose="02040602050305030304" pitchFamily="18" charset="0"/>
              </a:rPr>
              <a:t>Κοινωνική Ένταξη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η.</a:t>
            </a:r>
            <a:r>
              <a:rPr lang="el-GR" sz="1600" dirty="0">
                <a:latin typeface="Book Antiqua" panose="02040602050305030304" pitchFamily="18" charset="0"/>
              </a:rPr>
              <a:t>	</a:t>
            </a:r>
            <a:r>
              <a:rPr lang="el-GR" sz="1600" dirty="0" smtClean="0">
                <a:latin typeface="Book Antiqua" panose="02040602050305030304" pitchFamily="18" charset="0"/>
              </a:rPr>
              <a:t>Ενεργός ένταξη και απασχολησιμότητα, ειδικότερα για τις μειονεκτούσες ομάδες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θ.	Ένταξη </a:t>
            </a:r>
            <a:r>
              <a:rPr lang="el-GR" sz="1600" dirty="0">
                <a:latin typeface="Book Antiqua" panose="02040602050305030304" pitchFamily="18" charset="0"/>
              </a:rPr>
              <a:t>υπηκόων </a:t>
            </a:r>
            <a:r>
              <a:rPr lang="el-GR" sz="1600" dirty="0" smtClean="0">
                <a:latin typeface="Book Antiqua" panose="02040602050305030304" pitchFamily="18" charset="0"/>
              </a:rPr>
              <a:t>τρίτων </a:t>
            </a:r>
            <a:r>
              <a:rPr lang="el-GR" sz="1600" dirty="0">
                <a:latin typeface="Book Antiqua" panose="02040602050305030304" pitchFamily="18" charset="0"/>
              </a:rPr>
              <a:t>χωρών </a:t>
            </a:r>
            <a:r>
              <a:rPr lang="el-GR" sz="1600" dirty="0" smtClean="0">
                <a:latin typeface="Book Antiqua" panose="02040602050305030304" pitchFamily="18" charset="0"/>
              </a:rPr>
              <a:t>συμπεριλαμβανομένων των μεταναστών</a:t>
            </a:r>
            <a:endParaRPr lang="el-GR" sz="1600" dirty="0">
              <a:latin typeface="Book Antiqua" panose="02040602050305030304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ι.	Ένταξη περιθωριοποιημένων κοινοτήτων, </a:t>
            </a:r>
            <a:r>
              <a:rPr lang="el-GR" sz="1600" dirty="0">
                <a:latin typeface="Book Antiqua" panose="02040602050305030304" pitchFamily="18" charset="0"/>
              </a:rPr>
              <a:t>όπως οι Ρομά</a:t>
            </a:r>
            <a:r>
              <a:rPr lang="en-US" sz="1600" dirty="0">
                <a:latin typeface="Book Antiqua" panose="02040602050305030304" pitchFamily="18" charset="0"/>
              </a:rPr>
              <a:t> </a:t>
            </a:r>
            <a:endParaRPr lang="el-GR" sz="1600" dirty="0" smtClean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1600" dirty="0" err="1" smtClean="0">
                <a:latin typeface="Book Antiqua" panose="02040602050305030304" pitchFamily="18" charset="0"/>
              </a:rPr>
              <a:t>ια</a:t>
            </a:r>
            <a:r>
              <a:rPr lang="en-US" sz="1600" dirty="0" smtClean="0">
                <a:latin typeface="Book Antiqua" panose="02040602050305030304" pitchFamily="18" charset="0"/>
              </a:rPr>
              <a:t>.</a:t>
            </a:r>
            <a:r>
              <a:rPr lang="el-GR" sz="1600" dirty="0" smtClean="0">
                <a:latin typeface="Book Antiqua" panose="02040602050305030304" pitchFamily="18" charset="0"/>
              </a:rPr>
              <a:t>	Ίση και έγκαιρη πρόσβαση σε ποιοτικές, βιώσιμες και οικονομικά προσιτές </a:t>
            </a:r>
            <a:r>
              <a:rPr lang="el-GR" sz="1600" dirty="0">
                <a:latin typeface="Book Antiqua" panose="02040602050305030304" pitchFamily="18" charset="0"/>
              </a:rPr>
              <a:t>υπηρεσίες, κοινωνική προστασία, περίθαλψη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ιβ</a:t>
            </a:r>
            <a:r>
              <a:rPr lang="en-US" sz="1600" dirty="0" smtClean="0">
                <a:latin typeface="Book Antiqua" panose="02040602050305030304" pitchFamily="18" charset="0"/>
              </a:rPr>
              <a:t>.  </a:t>
            </a:r>
            <a:r>
              <a:rPr lang="el-GR" sz="1600" dirty="0" smtClean="0">
                <a:latin typeface="Book Antiqua" panose="02040602050305030304" pitchFamily="18" charset="0"/>
              </a:rPr>
              <a:t>Κοινωνική </a:t>
            </a:r>
            <a:r>
              <a:rPr lang="en-US" sz="1600" dirty="0" smtClean="0">
                <a:latin typeface="Book Antiqua" panose="02040602050305030304" pitchFamily="18" charset="0"/>
              </a:rPr>
              <a:t> </a:t>
            </a:r>
            <a:r>
              <a:rPr lang="el-GR" sz="1600" dirty="0" smtClean="0">
                <a:latin typeface="Book Antiqua" panose="02040602050305030304" pitchFamily="18" charset="0"/>
              </a:rPr>
              <a:t>Ένταξη </a:t>
            </a:r>
            <a:r>
              <a:rPr lang="el-GR" sz="1600" dirty="0">
                <a:latin typeface="Book Antiqua" panose="02040602050305030304" pitchFamily="18" charset="0"/>
              </a:rPr>
              <a:t>ατόμων </a:t>
            </a:r>
            <a:r>
              <a:rPr lang="el-GR" sz="1600" dirty="0" smtClean="0">
                <a:latin typeface="Book Antiqua" panose="02040602050305030304" pitchFamily="18" charset="0"/>
              </a:rPr>
              <a:t>σε κίνδυνο φτώχειας ή κοινωνικού αποκλεισμού, συμπεριλαμβανομένων απόρων, παιδιών </a:t>
            </a:r>
            <a:endParaRPr lang="en-US" sz="1600" dirty="0" smtClean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l-GR" sz="1600" dirty="0">
              <a:latin typeface="Book Antiqua" panose="02040602050305030304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1600" dirty="0" err="1" smtClean="0">
                <a:solidFill>
                  <a:srgbClr val="FF0000"/>
                </a:solidFill>
                <a:latin typeface="Book Antiqua" panose="02040602050305030304" pitchFamily="18" charset="0"/>
              </a:rPr>
              <a:t>ιγ</a:t>
            </a:r>
            <a:r>
              <a:rPr lang="en-US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el-GR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	Αντιμετώπιση </a:t>
            </a:r>
            <a:r>
              <a:rPr lang="el-GR" sz="1600" dirty="0">
                <a:solidFill>
                  <a:srgbClr val="FF0000"/>
                </a:solidFill>
                <a:latin typeface="Book Antiqua" panose="02040602050305030304" pitchFamily="18" charset="0"/>
              </a:rPr>
              <a:t>υλικής </a:t>
            </a:r>
            <a:r>
              <a:rPr lang="el-GR" sz="16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στέρησης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2276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1848"/>
            <a:ext cx="8053754" cy="427404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Συνέπεια και Θεματική Συγκέντρωση (αρ. 7)</a:t>
            </a:r>
            <a:endParaRPr lang="en-US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3" y="1585237"/>
            <a:ext cx="7992208" cy="4233672"/>
          </a:xfrm>
        </p:spPr>
        <p:txBody>
          <a:bodyPr rtlCol="0"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l-GR" sz="1600" dirty="0" smtClean="0">
                <a:latin typeface="Book Antiqua" panose="02040602050305030304" pitchFamily="18" charset="0"/>
              </a:rPr>
              <a:t>Min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</a:t>
            </a:r>
            <a:r>
              <a:rPr lang="el-GR" altLang="el-GR" sz="1600" dirty="0">
                <a:latin typeface="Book Antiqua" panose="02040602050305030304" pitchFamily="18" charset="0"/>
              </a:rPr>
              <a:t>25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%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του π/υ στους Ειδικούς Στόχους </a:t>
            </a:r>
            <a:r>
              <a:rPr lang="el-GR" altLang="el-GR" sz="1600" dirty="0">
                <a:latin typeface="Book Antiqua" panose="02040602050305030304" pitchFamily="18" charset="0"/>
              </a:rPr>
              <a:t>για </a:t>
            </a:r>
            <a:r>
              <a:rPr lang="el-GR" altLang="el-GR" sz="1600" b="1" dirty="0">
                <a:latin typeface="Book Antiqua" panose="02040602050305030304" pitchFamily="18" charset="0"/>
              </a:rPr>
              <a:t>κοινωνική </a:t>
            </a:r>
            <a:r>
              <a:rPr lang="el-GR" altLang="el-GR" sz="1600" b="1" dirty="0" smtClean="0">
                <a:latin typeface="Book Antiqua" panose="02040602050305030304" pitchFamily="18" charset="0"/>
              </a:rPr>
              <a:t>ένταξη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(Ε.Σ. η</a:t>
            </a:r>
            <a:r>
              <a:rPr lang="en-US" altLang="el-GR" sz="1600" dirty="0">
                <a:latin typeface="Book Antiqua" panose="02040602050305030304" pitchFamily="18" charset="0"/>
              </a:rPr>
              <a:t>.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έως </a:t>
            </a:r>
            <a:r>
              <a:rPr lang="el-GR" altLang="el-GR" sz="1600" dirty="0" err="1" smtClean="0">
                <a:latin typeface="Book Antiqua" panose="02040602050305030304" pitchFamily="18" charset="0"/>
              </a:rPr>
              <a:t>ιβ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.)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- </a:t>
            </a:r>
            <a:r>
              <a:rPr lang="el-GR" altLang="el-GR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Ελλάδα 28%</a:t>
            </a:r>
          </a:p>
          <a:p>
            <a:pPr marL="0" indent="0" algn="just">
              <a:buNone/>
              <a:defRPr/>
            </a:pPr>
            <a:endParaRPr lang="el-GR" altLang="el-GR" sz="1600" dirty="0" smtClean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l-GR" sz="1600" dirty="0" smtClean="0">
                <a:latin typeface="Book Antiqua" panose="02040602050305030304" pitchFamily="18" charset="0"/>
              </a:rPr>
              <a:t>“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Ενδεδειγμένο ποσό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”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για την πολιτική 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“</a:t>
            </a:r>
            <a:r>
              <a:rPr lang="el-GR" altLang="el-GR" sz="1600" b="1" dirty="0" smtClean="0">
                <a:latin typeface="Book Antiqua" panose="02040602050305030304" pitchFamily="18" charset="0"/>
              </a:rPr>
              <a:t>Εγγύηση για τα Παιδιά</a:t>
            </a:r>
            <a:r>
              <a:rPr lang="en-US" altLang="el-GR" sz="1600" b="1" dirty="0" smtClean="0">
                <a:latin typeface="Book Antiqua" panose="02040602050305030304" pitchFamily="18" charset="0"/>
              </a:rPr>
              <a:t>” </a:t>
            </a:r>
            <a:r>
              <a:rPr lang="el-GR" altLang="el-GR" sz="1600" b="1" dirty="0" smtClean="0">
                <a:latin typeface="Book Antiqua" panose="02040602050305030304" pitchFamily="18" charset="0"/>
              </a:rPr>
              <a:t>σ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τους Ε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.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Σ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.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</a:t>
            </a:r>
            <a:r>
              <a:rPr lang="el-GR" altLang="el-GR" sz="1600" dirty="0" err="1" smtClean="0">
                <a:latin typeface="Book Antiqua" panose="02040602050305030304" pitchFamily="18" charset="0"/>
              </a:rPr>
              <a:t>στ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.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και η.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έως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 </a:t>
            </a:r>
            <a:r>
              <a:rPr lang="el-GR" altLang="el-GR" sz="1600" dirty="0" err="1" smtClean="0">
                <a:latin typeface="Book Antiqua" panose="02040602050305030304" pitchFamily="18" charset="0"/>
              </a:rPr>
              <a:t>ιβ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.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Υποχρεωτικά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 min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5% όταν το % παιδιών ηλικίας έως των 18 ετών σε κίνδυνο φτώχειας και κοινωνικού αποκλεισμού για την περίοδο 2017-2019 είναι άνω του Μ.Ο. της Ε.Ε., με βάση τα στατιστικά στοιχεία της 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Eurostat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-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 </a:t>
            </a:r>
            <a:r>
              <a:rPr lang="el-GR" altLang="el-GR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Ελλάδα 8%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l-GR" sz="1600" dirty="0">
                <a:latin typeface="Book Antiqua" panose="02040602050305030304" pitchFamily="18" charset="0"/>
              </a:rPr>
              <a:t>Min</a:t>
            </a:r>
            <a:r>
              <a:rPr lang="el-GR" altLang="el-GR" sz="1600" dirty="0">
                <a:latin typeface="Book Antiqua" panose="02040602050305030304" pitchFamily="18" charset="0"/>
              </a:rPr>
              <a:t> </a:t>
            </a:r>
            <a:r>
              <a:rPr lang="en-US" altLang="el-GR" sz="1600" dirty="0">
                <a:latin typeface="Book Antiqua" panose="02040602050305030304" pitchFamily="18" charset="0"/>
              </a:rPr>
              <a:t>3</a:t>
            </a:r>
            <a:r>
              <a:rPr lang="el-GR" altLang="el-GR" sz="1600" dirty="0">
                <a:latin typeface="Book Antiqua" panose="02040602050305030304" pitchFamily="18" charset="0"/>
              </a:rPr>
              <a:t>%</a:t>
            </a:r>
            <a:r>
              <a:rPr lang="en-US" altLang="el-GR" sz="1600" dirty="0">
                <a:latin typeface="Book Antiqua" panose="02040602050305030304" pitchFamily="18" charset="0"/>
              </a:rPr>
              <a:t> </a:t>
            </a:r>
            <a:r>
              <a:rPr lang="el-GR" altLang="el-GR" sz="1600" dirty="0">
                <a:latin typeface="Book Antiqua" panose="02040602050305030304" pitchFamily="18" charset="0"/>
              </a:rPr>
              <a:t>για στήριξη των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απόρων - </a:t>
            </a:r>
            <a:r>
              <a:rPr lang="el-GR" altLang="el-GR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Ελλάδα 6%</a:t>
            </a:r>
          </a:p>
          <a:p>
            <a:pPr marL="0" indent="0" algn="just">
              <a:buNone/>
              <a:defRPr/>
            </a:pPr>
            <a:endParaRPr lang="el-GR" altLang="el-GR" sz="1600" dirty="0" smtClean="0">
              <a:latin typeface="Book Antiqua" panose="02040602050305030304" pitchFamily="18" charset="0"/>
            </a:endParaRPr>
          </a:p>
          <a:p>
            <a:pPr marL="0" indent="0" algn="just">
              <a:buNone/>
              <a:defRPr/>
            </a:pPr>
            <a:r>
              <a:rPr lang="el-GR" altLang="el-GR" sz="1600" dirty="0" smtClean="0">
                <a:latin typeface="Book Antiqua" panose="02040602050305030304" pitchFamily="18" charset="0"/>
              </a:rPr>
              <a:t>Απασχόληση </a:t>
            </a:r>
            <a:r>
              <a:rPr lang="el-GR" altLang="el-GR" sz="1600" dirty="0">
                <a:latin typeface="Book Antiqua" panose="02040602050305030304" pitchFamily="18" charset="0"/>
              </a:rPr>
              <a:t>Νέων: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l-GR" sz="1600" dirty="0">
                <a:latin typeface="Book Antiqua" panose="02040602050305030304" pitchFamily="18" charset="0"/>
              </a:rPr>
              <a:t>“</a:t>
            </a:r>
            <a:r>
              <a:rPr lang="el-GR" altLang="el-GR" sz="1600" dirty="0">
                <a:latin typeface="Book Antiqua" panose="02040602050305030304" pitchFamily="18" charset="0"/>
              </a:rPr>
              <a:t>Ενδεδειγμένο ποσό</a:t>
            </a:r>
            <a:r>
              <a:rPr lang="en-US" altLang="el-GR" sz="1600" dirty="0">
                <a:latin typeface="Book Antiqua" panose="02040602050305030304" pitchFamily="18" charset="0"/>
              </a:rPr>
              <a:t>” </a:t>
            </a:r>
            <a:r>
              <a:rPr lang="el-GR" altLang="el-GR" sz="1600" dirty="0">
                <a:latin typeface="Book Antiqua" panose="02040602050305030304" pitchFamily="18" charset="0"/>
              </a:rPr>
              <a:t>για δράσεις και διαρθρωτικές μεταρρυθμίσεις για</a:t>
            </a:r>
            <a:r>
              <a:rPr lang="en-US" altLang="el-GR" sz="1600" dirty="0">
                <a:latin typeface="Book Antiqua" panose="02040602050305030304" pitchFamily="18" charset="0"/>
              </a:rPr>
              <a:t> </a:t>
            </a:r>
            <a:r>
              <a:rPr lang="el-GR" altLang="el-GR" sz="1600" dirty="0">
                <a:latin typeface="Book Antiqua" panose="02040602050305030304" pitchFamily="18" charset="0"/>
              </a:rPr>
              <a:t>να στηρίξουν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την απασχόληση </a:t>
            </a:r>
            <a:r>
              <a:rPr lang="el-GR" altLang="el-GR" sz="1600" dirty="0">
                <a:latin typeface="Book Antiqua" panose="02040602050305030304" pitchFamily="18" charset="0"/>
              </a:rPr>
              <a:t>νέων, την επαγγελματική εκπαίδευση και κατάρτιση νέων, και ιδιαίτερα τη μαθητεία, τη μετάβαση από το σχολείο στην εργασία, την επανένταξη στην εκπαίδευση ή την κατάρτιση και την εκπαίδευση δεύτερης ευκαιρίας, ιδιαίτερα στο πλαίσιο εφαρμογής προγραμμάτων Εγγύησης για τη Νεολαία (</a:t>
            </a:r>
            <a:r>
              <a:rPr lang="en-US" altLang="el-GR" sz="1600" dirty="0">
                <a:latin typeface="Book Antiqua" panose="02040602050305030304" pitchFamily="18" charset="0"/>
              </a:rPr>
              <a:t>Youth Guarantee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)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</a:t>
            </a:r>
            <a:endParaRPr lang="en-US" altLang="el-GR" sz="1600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l-GR" sz="1600" dirty="0">
                <a:latin typeface="Book Antiqua" panose="02040602050305030304" pitchFamily="18" charset="0"/>
              </a:rPr>
              <a:t>Min 12,5% </a:t>
            </a:r>
            <a:r>
              <a:rPr lang="el-GR" altLang="el-GR" sz="1600" dirty="0">
                <a:latin typeface="Book Antiqua" panose="02040602050305030304" pitchFamily="18" charset="0"/>
              </a:rPr>
              <a:t>για ΚΜ όταν το ποσοστό νέων ηλικίας 15-29 ετών εκτός απασχόλησης, εκπαίδευσης και κατάρτισης για την περίοδο 2017-2019 είναι άνω του </a:t>
            </a:r>
            <a:r>
              <a:rPr lang="el-GR" altLang="el-GR" sz="1600" dirty="0" err="1">
                <a:latin typeface="Book Antiqua" panose="02040602050305030304" pitchFamily="18" charset="0"/>
              </a:rPr>
              <a:t>μ.ο</a:t>
            </a:r>
            <a:r>
              <a:rPr lang="el-GR" altLang="el-GR" sz="1600" dirty="0">
                <a:latin typeface="Book Antiqua" panose="02040602050305030304" pitchFamily="18" charset="0"/>
              </a:rPr>
              <a:t>. της Ε.Ε. με βάση τα στατιστικά στοιχεία της 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Eurostat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 - </a:t>
            </a:r>
            <a:r>
              <a:rPr lang="el-GR" altLang="el-GR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Ελλάδα 14%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l-G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600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l-GR" sz="18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8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sz="1800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  <a:defRPr/>
            </a:pP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3728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79366"/>
            <a:ext cx="8036169" cy="820738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Εταιρική Σχέση – Κοινωνική Καινοτομία – </a:t>
            </a:r>
            <a:b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Διακρατική Συνεργασία</a:t>
            </a:r>
            <a:endParaRPr lang="en-US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800104"/>
            <a:ext cx="8036169" cy="3959410"/>
          </a:xfrm>
        </p:spPr>
        <p:txBody>
          <a:bodyPr rtlCol="0">
            <a:norm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6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n-US" altLang="el-GR" sz="1600" dirty="0" smtClean="0">
                <a:latin typeface="Book Antiqua" panose="02040602050305030304" pitchFamily="18" charset="0"/>
              </a:rPr>
              <a:t>“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Ενδεδειγμένο ποσό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” </a:t>
            </a:r>
            <a:r>
              <a:rPr lang="el-GR" altLang="el-GR" sz="1600" u="sng" dirty="0" smtClean="0">
                <a:latin typeface="Book Antiqua" panose="02040602050305030304" pitchFamily="18" charset="0"/>
              </a:rPr>
              <a:t>σε κάθε Πρόγραμμα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για την ενίσχυση των ικανοτήτων (</a:t>
            </a:r>
            <a:r>
              <a:rPr lang="en-US" altLang="el-GR" sz="1600" dirty="0" smtClean="0">
                <a:latin typeface="Book Antiqua" panose="02040602050305030304" pitchFamily="18" charset="0"/>
              </a:rPr>
              <a:t>capacity building)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των κοινωνικών εταίρων και των οργανώσεων της κοινωνίας των πολιτών - </a:t>
            </a:r>
            <a:r>
              <a:rPr lang="el-GR" altLang="el-GR" sz="1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Ελλάδα 0,65%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600" b="1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l-GR" altLang="el-GR" sz="1600" dirty="0">
                <a:latin typeface="Book Antiqua" panose="02040602050305030304" pitchFamily="18" charset="0"/>
              </a:rPr>
              <a:t>Δράσεις Κοινωνικής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Καινοτομίας: </a:t>
            </a:r>
            <a:r>
              <a:rPr lang="el-GR" altLang="el-GR" sz="1600" dirty="0">
                <a:latin typeface="Book Antiqua" panose="02040602050305030304" pitchFamily="18" charset="0"/>
              </a:rPr>
              <a:t>υποχρέωση σε επίπεδο ΚΜ για τουλάχιστον μία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προτεραιότητα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600" dirty="0" smtClean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el-GR" altLang="el-GR" sz="1600" dirty="0">
                <a:latin typeface="Book Antiqua" panose="02040602050305030304" pitchFamily="18" charset="0"/>
              </a:rPr>
              <a:t>Διακρατική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Συνεργασία: </a:t>
            </a:r>
            <a:r>
              <a:rPr lang="el-GR" altLang="el-GR" sz="1600" dirty="0">
                <a:latin typeface="Book Antiqua" panose="02040602050305030304" pitchFamily="18" charset="0"/>
              </a:rPr>
              <a:t>Δυνατότητα στήριξης </a:t>
            </a:r>
            <a:r>
              <a:rPr lang="el-GR" altLang="el-GR" sz="1600" dirty="0" smtClean="0">
                <a:latin typeface="Book Antiqua" panose="02040602050305030304" pitchFamily="18" charset="0"/>
              </a:rPr>
              <a:t>δράσεων</a:t>
            </a:r>
            <a:endParaRPr lang="el-GR" altLang="el-GR" sz="1600" dirty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800" dirty="0" smtClean="0"/>
          </a:p>
          <a:p>
            <a:pPr marL="0" indent="0" algn="just">
              <a:buNone/>
              <a:defRPr/>
            </a:pPr>
            <a:endParaRPr lang="el-GR" altLang="el-GR" sz="18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l-GR" sz="18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n-US" altLang="el-GR" sz="1800" dirty="0"/>
          </a:p>
          <a:p>
            <a:pPr marL="285750" lvl="1" algn="just">
              <a:buFont typeface="Wingdings" panose="05000000000000000000" pitchFamily="2" charset="2"/>
              <a:buChar char="Ø"/>
              <a:defRPr/>
            </a:pPr>
            <a:endParaRPr lang="el-GR" altLang="el-GR" sz="1800" dirty="0" smtClean="0"/>
          </a:p>
          <a:p>
            <a:pPr marL="285750" lvl="1" algn="just">
              <a:buFont typeface="Wingdings" panose="05000000000000000000" pitchFamily="2" charset="2"/>
              <a:buChar char="Ø"/>
              <a:defRPr/>
            </a:pPr>
            <a:endParaRPr lang="en-US" altLang="el-GR" sz="1800" dirty="0" smtClean="0"/>
          </a:p>
          <a:p>
            <a:pPr marL="457200" lvl="1" indent="0" algn="just">
              <a:buNone/>
              <a:defRPr/>
            </a:pPr>
            <a:endParaRPr lang="en-US" altLang="el-GR" sz="1800" dirty="0" smtClean="0"/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en-US" altLang="el-GR" sz="1800" dirty="0" smtClean="0"/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en-US" altLang="el-GR" sz="1800" dirty="0" smtClean="0"/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en-US" altLang="el-GR" sz="1400" dirty="0" smtClean="0"/>
          </a:p>
          <a:p>
            <a:pPr marL="0" indent="0" algn="just">
              <a:buNone/>
              <a:defRPr/>
            </a:pPr>
            <a:endParaRPr lang="en-US" altLang="el-GR" sz="18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8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sz="1800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  <a:defRPr/>
            </a:pP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4139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4" y="1380942"/>
            <a:ext cx="8036168" cy="820738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l-GR" sz="2000" b="1" dirty="0">
                <a:latin typeface="Book Antiqua" panose="02040602050305030304" pitchFamily="18" charset="0"/>
              </a:rPr>
              <a:t>1</a:t>
            </a:r>
            <a:r>
              <a:rPr lang="el-GR" sz="2000" b="1" baseline="30000" dirty="0">
                <a:latin typeface="Book Antiqua" panose="02040602050305030304" pitchFamily="18" charset="0"/>
              </a:rPr>
              <a:t>η</a:t>
            </a:r>
            <a:r>
              <a:rPr lang="el-GR" sz="2000" b="1" dirty="0">
                <a:latin typeface="Book Antiqua" panose="02040602050305030304" pitchFamily="18" charset="0"/>
              </a:rPr>
              <a:t> Επιτροπή Παρακολούθησης </a:t>
            </a:r>
            <a:r>
              <a:rPr lang="el-GR" sz="2000" b="1" dirty="0" smtClean="0">
                <a:latin typeface="Book Antiqua" panose="02040602050305030304" pitchFamily="18" charset="0"/>
              </a:rPr>
              <a:t>Περιφερειακού Προγράμματος</a:t>
            </a:r>
            <a:r>
              <a:rPr lang="el-GR" sz="2000" b="1">
                <a:latin typeface="Book Antiqua" panose="02040602050305030304" pitchFamily="18" charset="0"/>
              </a:rPr>
              <a:t/>
            </a:r>
            <a:br>
              <a:rPr lang="el-GR" sz="2000" b="1">
                <a:latin typeface="Book Antiqua" panose="02040602050305030304" pitchFamily="18" charset="0"/>
              </a:rPr>
            </a:br>
            <a:r>
              <a:rPr lang="el-GR" sz="2000" b="1" smtClean="0">
                <a:latin typeface="Book Antiqua" panose="02040602050305030304" pitchFamily="18" charset="0"/>
              </a:rPr>
              <a:t>Ανατολική Μακεδονία – Θράκη 2021-2027</a:t>
            </a:r>
            <a:endParaRPr lang="el-GR" sz="2000" b="1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38" y="2074984"/>
            <a:ext cx="7067550" cy="3787653"/>
          </a:xfrm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endParaRPr lang="el-GR" altLang="el-GR" sz="1800" dirty="0" smtClean="0"/>
          </a:p>
          <a:p>
            <a:pPr marL="0" indent="0" algn="just">
              <a:buNone/>
              <a:defRPr/>
            </a:pPr>
            <a:endParaRPr lang="el-GR" altLang="el-GR" sz="1800" dirty="0" smtClean="0"/>
          </a:p>
          <a:p>
            <a:pPr marL="0" indent="0" algn="ctr">
              <a:buNone/>
              <a:defRPr/>
            </a:pPr>
            <a:r>
              <a:rPr lang="el-GR" altLang="el-GR" sz="1800" b="1" dirty="0" smtClean="0">
                <a:latin typeface="Book Antiqua" panose="02040602050305030304" pitchFamily="18" charset="0"/>
              </a:rPr>
              <a:t>Ευχαριστώ πολύ για την προσοχή σας!</a:t>
            </a:r>
          </a:p>
          <a:p>
            <a:pPr marL="0" indent="0" algn="ctr">
              <a:buNone/>
              <a:defRPr/>
            </a:pPr>
            <a:endParaRPr lang="el-GR" altLang="el-GR" sz="2400" b="1" dirty="0">
              <a:latin typeface="Book Antiqua" panose="02040602050305030304" pitchFamily="18" charset="0"/>
            </a:endParaRPr>
          </a:p>
          <a:p>
            <a:pPr marL="0" indent="0" algn="ctr">
              <a:buNone/>
              <a:defRPr/>
            </a:pPr>
            <a:r>
              <a:rPr lang="el-GR" altLang="el-GR" sz="1800" dirty="0" smtClean="0">
                <a:latin typeface="Book Antiqua" panose="02040602050305030304" pitchFamily="18" charset="0"/>
              </a:rPr>
              <a:t>Εμμανουέλα </a:t>
            </a:r>
            <a:r>
              <a:rPr lang="el-GR" altLang="el-GR" sz="1800" dirty="0" err="1" smtClean="0">
                <a:latin typeface="Book Antiqua" panose="02040602050305030304" pitchFamily="18" charset="0"/>
              </a:rPr>
              <a:t>Κουρούση</a:t>
            </a:r>
            <a:endParaRPr lang="el-GR" altLang="el-GR" sz="1800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  <a:defRPr/>
            </a:pPr>
            <a:r>
              <a:rPr lang="el-GR" altLang="el-GR" sz="1800" dirty="0" smtClean="0">
                <a:latin typeface="Book Antiqua" panose="02040602050305030304" pitchFamily="18" charset="0"/>
              </a:rPr>
              <a:t>Ειδική Υπηρεσία Συντονισμού και Παρακολούθησης </a:t>
            </a:r>
          </a:p>
          <a:p>
            <a:pPr marL="0" indent="0" algn="ctr">
              <a:buNone/>
              <a:defRPr/>
            </a:pPr>
            <a:r>
              <a:rPr lang="el-GR" altLang="el-GR" sz="1800" dirty="0" smtClean="0">
                <a:latin typeface="Book Antiqua" panose="02040602050305030304" pitchFamily="18" charset="0"/>
              </a:rPr>
              <a:t>Δράσεων ΕΚΤ- ΕΥΣΕΚΤ</a:t>
            </a:r>
          </a:p>
          <a:p>
            <a:pPr marL="0" indent="0" algn="ctr">
              <a:buNone/>
              <a:defRPr/>
            </a:pPr>
            <a:r>
              <a:rPr lang="el-GR" altLang="el-GR" sz="1800" dirty="0" smtClean="0">
                <a:latin typeface="Book Antiqua" panose="02040602050305030304" pitchFamily="18" charset="0"/>
              </a:rPr>
              <a:t>Στέλεχος Μονάδας Β΄</a:t>
            </a:r>
          </a:p>
          <a:p>
            <a:pPr marL="0" indent="0" algn="ctr">
              <a:buNone/>
              <a:defRPr/>
            </a:pPr>
            <a:endParaRPr lang="en-US" altLang="el-GR" sz="1800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  <a:defRPr/>
            </a:pPr>
            <a:r>
              <a:rPr lang="el-GR" altLang="el-GR" sz="1800" dirty="0" err="1" smtClean="0">
                <a:latin typeface="Book Antiqua" panose="02040602050305030304" pitchFamily="18" charset="0"/>
              </a:rPr>
              <a:t>τηλ</a:t>
            </a:r>
            <a:r>
              <a:rPr lang="el-GR" altLang="el-GR" sz="1800" dirty="0" smtClean="0">
                <a:latin typeface="Book Antiqua" panose="02040602050305030304" pitchFamily="18" charset="0"/>
              </a:rPr>
              <a:t>: 2105271413</a:t>
            </a:r>
          </a:p>
          <a:p>
            <a:pPr marL="0" indent="0" algn="ctr">
              <a:buNone/>
              <a:defRPr/>
            </a:pPr>
            <a:r>
              <a:rPr lang="el-GR" altLang="el-GR" sz="1800" dirty="0" smtClean="0">
                <a:latin typeface="Book Antiqua" panose="02040602050305030304" pitchFamily="18" charset="0"/>
              </a:rPr>
              <a:t> </a:t>
            </a:r>
            <a:r>
              <a:rPr lang="en-US" altLang="el-GR" sz="1800" dirty="0" smtClean="0">
                <a:latin typeface="Book Antiqua" panose="02040602050305030304" pitchFamily="18" charset="0"/>
              </a:rPr>
              <a:t>e-mail:</a:t>
            </a:r>
            <a:r>
              <a:rPr lang="el-GR" altLang="el-GR" sz="1800" dirty="0" smtClean="0">
                <a:latin typeface="Book Antiqua" panose="02040602050305030304" pitchFamily="18" charset="0"/>
              </a:rPr>
              <a:t> </a:t>
            </a:r>
            <a:r>
              <a:rPr lang="en-US" altLang="el-GR" sz="1800" smtClean="0">
                <a:latin typeface="Book Antiqua" panose="02040602050305030304" pitchFamily="18" charset="0"/>
              </a:rPr>
              <a:t>emmakour@mou.gr</a:t>
            </a:r>
            <a:endParaRPr lang="en-US" altLang="el-GR" sz="1800" dirty="0" smtClean="0">
              <a:latin typeface="Book Antiqua" panose="0204060205030503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8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800" dirty="0" smtClean="0"/>
          </a:p>
          <a:p>
            <a:pPr marL="0" indent="0" algn="just">
              <a:buNone/>
              <a:defRPr/>
            </a:pPr>
            <a:endParaRPr lang="en-US" altLang="el-GR" sz="1800" dirty="0"/>
          </a:p>
          <a:p>
            <a:pPr marL="285750" lvl="1" algn="just">
              <a:buFont typeface="Wingdings" panose="05000000000000000000" pitchFamily="2" charset="2"/>
              <a:buChar char="Ø"/>
              <a:defRPr/>
            </a:pPr>
            <a:endParaRPr lang="el-GR" altLang="el-GR" sz="1800" dirty="0" smtClean="0"/>
          </a:p>
          <a:p>
            <a:pPr marL="285750" lvl="1" algn="just">
              <a:buFont typeface="Wingdings" panose="05000000000000000000" pitchFamily="2" charset="2"/>
              <a:buChar char="Ø"/>
              <a:defRPr/>
            </a:pPr>
            <a:endParaRPr lang="en-US" altLang="el-GR" sz="1800" dirty="0" smtClean="0"/>
          </a:p>
          <a:p>
            <a:pPr marL="457200" lvl="1" indent="0" algn="just">
              <a:buNone/>
              <a:defRPr/>
            </a:pPr>
            <a:endParaRPr lang="en-US" altLang="el-GR" sz="1800" dirty="0" smtClean="0"/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en-US" altLang="el-GR" sz="1800" dirty="0" smtClean="0"/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en-US" altLang="el-GR" sz="1800" dirty="0" smtClean="0"/>
          </a:p>
          <a:p>
            <a:pPr lvl="1" algn="just">
              <a:buFont typeface="Wingdings" panose="05000000000000000000" pitchFamily="2" charset="2"/>
              <a:buChar char="Ø"/>
              <a:defRPr/>
            </a:pPr>
            <a:endParaRPr lang="en-US" altLang="el-GR" sz="1400" dirty="0" smtClean="0"/>
          </a:p>
          <a:p>
            <a:pPr marL="0" indent="0" algn="just">
              <a:buNone/>
              <a:defRPr/>
            </a:pPr>
            <a:endParaRPr lang="en-US" altLang="el-GR" sz="1800" dirty="0" smtClean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altLang="el-GR" sz="1800" dirty="0"/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el-GR" sz="1800" dirty="0" smtClean="0">
              <a:solidFill>
                <a:srgbClr val="FF0000"/>
              </a:solidFill>
            </a:endParaRPr>
          </a:p>
          <a:p>
            <a:pPr marL="0" lvl="0" indent="0" algn="just">
              <a:buNone/>
              <a:defRPr/>
            </a:pPr>
            <a:endParaRPr lang="el-GR" sz="1800" b="1" dirty="0"/>
          </a:p>
        </p:txBody>
      </p:sp>
    </p:spTree>
    <p:extLst>
      <p:ext uri="{BB962C8B-B14F-4D97-AF65-F5344CB8AC3E}">
        <p14:creationId xmlns:p14="http://schemas.microsoft.com/office/powerpoint/2010/main" val="17072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8158"/>
            <a:ext cx="8071338" cy="820738"/>
          </a:xfrm>
        </p:spPr>
        <p:txBody>
          <a:bodyPr rtlCol="0" anchor="t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l-GR" sz="1600" b="1" dirty="0">
                <a:solidFill>
                  <a:srgbClr val="C00000"/>
                </a:solidFill>
                <a:latin typeface="Book Antiqua" panose="02040602050305030304" pitchFamily="18" charset="0"/>
                <a:ea typeface="Verdana" pitchFamily="34" charset="0"/>
                <a:cs typeface="Verdana" pitchFamily="34" charset="0"/>
              </a:rPr>
              <a:t>ΝΕΟΣ </a:t>
            </a:r>
            <a:r>
              <a:rPr lang="el-GR" altLang="el-GR" sz="16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Verdana" pitchFamily="34" charset="0"/>
                <a:cs typeface="Verdana" pitchFamily="34" charset="0"/>
              </a:rPr>
              <a:t>ΚΑΝΟΝΙΣΜΟΣ ΕΥΡΩΠΑΪΚΟΥ ΚΟΙΝΩΝΙΚΟΥ ΤΑΜΕΙΟΥ + (ΕΚΤ +)</a:t>
            </a:r>
            <a:br>
              <a:rPr lang="el-GR" altLang="el-GR" sz="16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Verdana" pitchFamily="34" charset="0"/>
                <a:cs typeface="Verdana" pitchFamily="34" charset="0"/>
              </a:rPr>
            </a:br>
            <a:r>
              <a:rPr lang="el-GR" altLang="el-GR" sz="1600" b="1" dirty="0" smtClean="0">
                <a:solidFill>
                  <a:srgbClr val="C00000"/>
                </a:solidFill>
                <a:latin typeface="Book Antiqua" panose="02040602050305030304" pitchFamily="18" charset="0"/>
                <a:ea typeface="Verdana" pitchFamily="34" charset="0"/>
                <a:cs typeface="Verdana" pitchFamily="34" charset="0"/>
              </a:rPr>
              <a:t>ΚΑΝ (ΕΕ) 2021/1057 </a:t>
            </a:r>
            <a:r>
              <a:rPr lang="el-GR" altLang="el-GR" sz="1600" b="1" dirty="0">
                <a:solidFill>
                  <a:srgbClr val="C00000"/>
                </a:solidFill>
                <a:latin typeface="Book Antiqua" panose="02040602050305030304" pitchFamily="18" charset="0"/>
                <a:ea typeface="Verdana" pitchFamily="34" charset="0"/>
                <a:cs typeface="Verdana" pitchFamily="34" charset="0"/>
              </a:rPr>
              <a:t/>
            </a:r>
            <a:br>
              <a:rPr lang="el-GR" altLang="el-GR" sz="1600" b="1" dirty="0">
                <a:solidFill>
                  <a:srgbClr val="C00000"/>
                </a:solidFill>
                <a:latin typeface="Book Antiqua" panose="02040602050305030304" pitchFamily="18" charset="0"/>
                <a:ea typeface="Verdana" pitchFamily="34" charset="0"/>
                <a:cs typeface="Verdana" pitchFamily="34" charset="0"/>
              </a:rPr>
            </a:br>
            <a:endParaRPr lang="en-US" sz="16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1" y="1903228"/>
            <a:ext cx="8669215" cy="395941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el-GR" sz="1600" b="1" dirty="0" smtClean="0">
                <a:latin typeface="Book Antiqua" panose="02040602050305030304" pitchFamily="18" charset="0"/>
              </a:rPr>
              <a:t>Στόχος </a:t>
            </a:r>
            <a:r>
              <a:rPr lang="el-GR" sz="1600" b="1" dirty="0">
                <a:latin typeface="Book Antiqua" panose="02040602050305030304" pitchFamily="18" charset="0"/>
              </a:rPr>
              <a:t>Πολιτικής 4 - Μια πιο </a:t>
            </a:r>
            <a:r>
              <a:rPr lang="el-GR" sz="1600" b="1" dirty="0" smtClean="0">
                <a:latin typeface="Book Antiqua" panose="02040602050305030304" pitchFamily="18" charset="0"/>
              </a:rPr>
              <a:t>κοινωνική και χωρίς αποκλεισμούς Ευρώπη </a:t>
            </a:r>
            <a:r>
              <a:rPr lang="el-GR" sz="1600" b="1" dirty="0">
                <a:latin typeface="Book Antiqua" panose="02040602050305030304" pitchFamily="18" charset="0"/>
              </a:rPr>
              <a:t>μέσω της υλοποίησης του Ευρωπαϊκού Πυλώνα Κοινωνικών </a:t>
            </a:r>
            <a:r>
              <a:rPr lang="el-GR" sz="1600" b="1" dirty="0" smtClean="0">
                <a:latin typeface="Book Antiqua" panose="02040602050305030304" pitchFamily="18" charset="0"/>
              </a:rPr>
              <a:t>Δικαιωμάτων</a:t>
            </a:r>
            <a:endParaRPr lang="en-US" sz="1600" b="1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endParaRPr lang="el-GR" sz="1600" b="1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l-GR" sz="1600" b="1" dirty="0" smtClean="0">
                <a:latin typeface="Book Antiqua" panose="02040602050305030304" pitchFamily="18" charset="0"/>
              </a:rPr>
              <a:t>Συγχώνευση Ταμείων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dirty="0" smtClean="0">
                <a:latin typeface="Book Antiqua" panose="02040602050305030304" pitchFamily="18" charset="0"/>
              </a:rPr>
              <a:t>Ευρωπαϊκό </a:t>
            </a:r>
            <a:r>
              <a:rPr lang="el-GR" sz="1600" dirty="0">
                <a:latin typeface="Book Antiqua" panose="02040602050305030304" pitchFamily="18" charset="0"/>
              </a:rPr>
              <a:t>Κοινωνικό Ταμείο (ΕΚΤ)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dirty="0">
                <a:latin typeface="Book Antiqua" panose="02040602050305030304" pitchFamily="18" charset="0"/>
              </a:rPr>
              <a:t>Πρωτοβουλία για την Απασχόληση των Νέων (ΠΑΝ) 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1600" dirty="0">
                <a:latin typeface="Book Antiqua" panose="02040602050305030304" pitchFamily="18" charset="0"/>
              </a:rPr>
              <a:t>Ταμείο Ευρωπαϊκής Βοήθειας στους Απόρους (ΤΕΒΑ/FEAD) </a:t>
            </a:r>
            <a:endParaRPr lang="el-GR" sz="1600" dirty="0" smtClean="0">
              <a:latin typeface="Book Antiqua" panose="0204060205030503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sz="1600" dirty="0" smtClean="0">
                <a:latin typeface="Book Antiqua" panose="02040602050305030304" pitchFamily="18" charset="0"/>
              </a:rPr>
              <a:t>Πρόγραμμα </a:t>
            </a:r>
            <a:r>
              <a:rPr lang="el-GR" sz="1600" dirty="0">
                <a:latin typeface="Book Antiqua" panose="02040602050305030304" pitchFamily="18" charset="0"/>
              </a:rPr>
              <a:t>της Ευρωπαϊκής Ένωσης για την απασχόληση και την κοινωνική καινοτομία (EaSI</a:t>
            </a:r>
            <a:r>
              <a:rPr lang="el-GR" sz="1600" dirty="0" smtClean="0">
                <a:latin typeface="Book Antiqua" panose="02040602050305030304" pitchFamily="18" charset="0"/>
              </a:rPr>
              <a:t>)</a:t>
            </a:r>
          </a:p>
          <a:p>
            <a:pPr marL="0" indent="0">
              <a:buNone/>
            </a:pPr>
            <a:endParaRPr lang="el-GR" sz="1600" dirty="0">
              <a:latin typeface="Book Antiqua" panose="0204060205030503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1-3:	Σκέλος επιμερισμένης διαχείρισης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4:	Σκέλος Άμεσης / Έμμεσης διαχείρισης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l-G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8238392" cy="2664069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>
              <a:buFont typeface="+mj-lt"/>
              <a:buAutoNum type="arabicPeriod"/>
            </a:pPr>
            <a:r>
              <a:rPr lang="el-GR" sz="1800" dirty="0">
                <a:latin typeface="Book Antiqua" panose="02040602050305030304" pitchFamily="18" charset="0"/>
              </a:rPr>
              <a:t>Γ</a:t>
            </a:r>
            <a:r>
              <a:rPr lang="el-GR" sz="1800" dirty="0" smtClean="0">
                <a:latin typeface="Book Antiqua" panose="02040602050305030304" pitchFamily="18" charset="0"/>
              </a:rPr>
              <a:t>έφυρα </a:t>
            </a:r>
            <a:r>
              <a:rPr lang="el-GR" sz="1800" dirty="0">
                <a:latin typeface="Book Antiqua" panose="02040602050305030304" pitchFamily="18" charset="0"/>
              </a:rPr>
              <a:t>προς την απασχόληση — ενίσχυση των εγγυήσεων για τη </a:t>
            </a:r>
            <a:r>
              <a:rPr lang="el-GR" sz="1800" dirty="0" smtClean="0">
                <a:latin typeface="Book Antiqua" panose="02040602050305030304" pitchFamily="18" charset="0"/>
              </a:rPr>
              <a:t>νεολαία (</a:t>
            </a:r>
            <a:r>
              <a:rPr lang="en-US" sz="1800" dirty="0" smtClean="0">
                <a:latin typeface="Book Antiqua" panose="02040602050305030304" pitchFamily="18" charset="0"/>
              </a:rPr>
              <a:t>Reinforced Youth Guarantee)</a:t>
            </a:r>
          </a:p>
          <a:p>
            <a:pPr>
              <a:buFont typeface="+mj-lt"/>
              <a:buAutoNum type="arabicPeriod"/>
            </a:pPr>
            <a:endParaRPr lang="en-US" sz="1800" dirty="0" smtClean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/>
            </a:pPr>
            <a:r>
              <a:rPr lang="el-GR" sz="1800" dirty="0" smtClean="0">
                <a:latin typeface="Book Antiqua" panose="02040602050305030304" pitchFamily="18" charset="0"/>
              </a:rPr>
              <a:t>Ευρωπαϊκό θεματολόγιο δεξιοτήτων</a:t>
            </a:r>
            <a:r>
              <a:rPr lang="en-US" sz="1800" dirty="0" smtClean="0">
                <a:latin typeface="Book Antiqua" panose="02040602050305030304" pitchFamily="18" charset="0"/>
              </a:rPr>
              <a:t> (New Skills Agenda)</a:t>
            </a:r>
            <a:endParaRPr lang="el-GR" sz="1800" dirty="0" smtClean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/>
            </a:pPr>
            <a:endParaRPr lang="en-US" sz="1800" dirty="0" smtClean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/>
            </a:pPr>
            <a:r>
              <a:rPr lang="el-GR" sz="1800" dirty="0" smtClean="0">
                <a:latin typeface="Book Antiqua" panose="02040602050305030304" pitchFamily="18" charset="0"/>
              </a:rPr>
              <a:t>Εγγύηση </a:t>
            </a:r>
            <a:r>
              <a:rPr lang="el-GR" sz="1800" dirty="0">
                <a:latin typeface="Book Antiqua" panose="02040602050305030304" pitchFamily="18" charset="0"/>
              </a:rPr>
              <a:t>για το Παιδί (</a:t>
            </a:r>
            <a:r>
              <a:rPr lang="en-US" sz="1800" dirty="0">
                <a:latin typeface="Book Antiqua" panose="02040602050305030304" pitchFamily="18" charset="0"/>
              </a:rPr>
              <a:t>Child Guarantee</a:t>
            </a:r>
            <a:r>
              <a:rPr lang="el-GR" sz="1800" dirty="0" smtClean="0">
                <a:latin typeface="Book Antiqua" panose="02040602050305030304" pitchFamily="18" charset="0"/>
              </a:rPr>
              <a:t>)</a:t>
            </a:r>
          </a:p>
          <a:p>
            <a:pPr>
              <a:buFont typeface="+mj-lt"/>
              <a:buAutoNum type="arabicPeriod"/>
            </a:pPr>
            <a:endParaRPr lang="el-GR" sz="16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16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FBA20-CAC5-4638-B88A-85C187454C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717" y="1046257"/>
            <a:ext cx="803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C00000"/>
                </a:solidFill>
                <a:latin typeface="Book Antiqua" panose="02040602050305030304" pitchFamily="18" charset="0"/>
              </a:rPr>
              <a:t>Εμβληματικές </a:t>
            </a:r>
            <a:r>
              <a:rPr lang="el-GR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Πολιτικές της </a:t>
            </a:r>
            <a:r>
              <a:rPr lang="el-GR" b="1" dirty="0">
                <a:solidFill>
                  <a:srgbClr val="C00000"/>
                </a:solidFill>
                <a:latin typeface="Book Antiqua" panose="02040602050305030304" pitchFamily="18" charset="0"/>
              </a:rPr>
              <a:t>ΕΕ</a:t>
            </a:r>
            <a:endParaRPr lang="en-US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2811"/>
            <a:ext cx="8027377" cy="509466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Οριζόντιες </a:t>
            </a: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προτεραιότητες </a:t>
            </a:r>
            <a:endParaRPr lang="en-US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3228"/>
            <a:ext cx="8398933" cy="3715907"/>
          </a:xfrm>
        </p:spPr>
        <p:txBody>
          <a:bodyPr rtlCol="0">
            <a:normAutofit/>
          </a:bodyPr>
          <a:lstStyle/>
          <a:p>
            <a:pPr>
              <a:buFont typeface="+mj-lt"/>
              <a:buAutoNum type="arabicPeriod" startAt="4"/>
            </a:pPr>
            <a:r>
              <a:rPr lang="el-GR" sz="1800" dirty="0" smtClean="0">
                <a:latin typeface="Book Antiqua" panose="02040602050305030304" pitchFamily="18" charset="0"/>
              </a:rPr>
              <a:t>Εταιρική Σχέση </a:t>
            </a:r>
            <a:r>
              <a:rPr lang="el-GR" sz="1800" dirty="0">
                <a:latin typeface="Book Antiqua" panose="02040602050305030304" pitchFamily="18" charset="0"/>
              </a:rPr>
              <a:t>- Ενδυνάμωση Κοινωνίας των Πολιτών</a:t>
            </a:r>
          </a:p>
          <a:p>
            <a:pPr lvl="0">
              <a:buFont typeface="+mj-lt"/>
              <a:buAutoNum type="arabicPeriod" startAt="4"/>
            </a:pPr>
            <a:endParaRPr lang="en-US" sz="1800" dirty="0" smtClean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 startAt="4"/>
            </a:pPr>
            <a:r>
              <a:rPr lang="el-GR" sz="1800" dirty="0" smtClean="0">
                <a:latin typeface="Book Antiqua" panose="02040602050305030304" pitchFamily="18" charset="0"/>
              </a:rPr>
              <a:t>Ισότητα </a:t>
            </a:r>
            <a:r>
              <a:rPr lang="el-GR" sz="1800" dirty="0">
                <a:latin typeface="Book Antiqua" panose="02040602050305030304" pitchFamily="18" charset="0"/>
              </a:rPr>
              <a:t>των φύλων και ίσες ευκαιρίες</a:t>
            </a:r>
          </a:p>
          <a:p>
            <a:pPr>
              <a:buFont typeface="+mj-lt"/>
              <a:buAutoNum type="arabicPeriod" startAt="4"/>
            </a:pPr>
            <a:endParaRPr lang="en-US" sz="1800" dirty="0" smtClean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 startAt="4"/>
            </a:pPr>
            <a:r>
              <a:rPr lang="el-GR" sz="1800" dirty="0" smtClean="0">
                <a:latin typeface="Book Antiqua" panose="02040602050305030304" pitchFamily="18" charset="0"/>
              </a:rPr>
              <a:t>Απαγόρευση διακρίσεων</a:t>
            </a:r>
          </a:p>
          <a:p>
            <a:pPr>
              <a:buFont typeface="+mj-lt"/>
              <a:buAutoNum type="arabicPeriod" startAt="4"/>
            </a:pPr>
            <a:endParaRPr lang="el-GR" sz="1600" dirty="0" smtClean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1600" dirty="0" smtClean="0">
              <a:latin typeface="Book Antiqua" panose="0204060205030503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l-GR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19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02811"/>
            <a:ext cx="8027377" cy="509466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Άλλα βασικά πεδία πολιτικής</a:t>
            </a:r>
            <a:endParaRPr lang="en-US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3228"/>
            <a:ext cx="8398933" cy="3715907"/>
          </a:xfrm>
        </p:spPr>
        <p:txBody>
          <a:bodyPr rtlCol="0">
            <a:normAutofit/>
          </a:bodyPr>
          <a:lstStyle/>
          <a:p>
            <a:pPr>
              <a:buFont typeface="+mj-lt"/>
              <a:buAutoNum type="arabicPeriod" startAt="7"/>
            </a:pPr>
            <a:r>
              <a:rPr lang="el-GR" sz="1800" dirty="0" err="1" smtClean="0">
                <a:latin typeface="Book Antiqua" panose="02040602050305030304" pitchFamily="18" charset="0"/>
              </a:rPr>
              <a:t>Αποϊδρυματοποίηση</a:t>
            </a:r>
            <a:r>
              <a:rPr lang="el-GR" sz="1800" dirty="0" smtClean="0">
                <a:latin typeface="Book Antiqua" panose="02040602050305030304" pitchFamily="18" charset="0"/>
              </a:rPr>
              <a:t> </a:t>
            </a:r>
            <a:r>
              <a:rPr lang="el-GR" sz="1800" dirty="0">
                <a:latin typeface="Book Antiqua" panose="02040602050305030304" pitchFamily="18" charset="0"/>
              </a:rPr>
              <a:t>– Μακροχρόνια </a:t>
            </a:r>
            <a:r>
              <a:rPr lang="el-GR" sz="1800" dirty="0" smtClean="0">
                <a:latin typeface="Book Antiqua" panose="02040602050305030304" pitchFamily="18" charset="0"/>
              </a:rPr>
              <a:t>φροντίδα (</a:t>
            </a:r>
            <a:r>
              <a:rPr lang="en-US" sz="1800" dirty="0" smtClean="0">
                <a:latin typeface="Book Antiqua" panose="02040602050305030304" pitchFamily="18" charset="0"/>
              </a:rPr>
              <a:t>Community based care)</a:t>
            </a:r>
            <a:endParaRPr lang="el-GR" sz="1800" dirty="0" smtClean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el-GR" sz="1800" dirty="0">
                <a:latin typeface="Book Antiqua" panose="02040602050305030304" pitchFamily="18" charset="0"/>
              </a:rPr>
              <a:t>Κοινωνική ένταξη ΠΤΧ και </a:t>
            </a:r>
            <a:r>
              <a:rPr lang="el-GR" sz="1800" dirty="0" err="1">
                <a:latin typeface="Book Antiqua" panose="02040602050305030304" pitchFamily="18" charset="0"/>
              </a:rPr>
              <a:t>Ρομά</a:t>
            </a:r>
            <a:endParaRPr lang="el-GR" sz="1800" dirty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el-GR" sz="1800" dirty="0" smtClean="0">
                <a:latin typeface="Book Antiqua" panose="02040602050305030304" pitchFamily="18" charset="0"/>
              </a:rPr>
              <a:t>Στεγαστική κάλυψη – </a:t>
            </a:r>
            <a:r>
              <a:rPr lang="en-US" sz="1800" dirty="0" smtClean="0">
                <a:latin typeface="Book Antiqua" panose="02040602050305030304" pitchFamily="18" charset="0"/>
              </a:rPr>
              <a:t>Housing first</a:t>
            </a:r>
            <a:endParaRPr lang="el-GR" sz="1800" dirty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 startAt="7"/>
            </a:pPr>
            <a:endParaRPr lang="el-GR" sz="1800" dirty="0" smtClean="0">
              <a:latin typeface="Book Antiqua" panose="02040602050305030304" pitchFamily="18" charset="0"/>
            </a:endParaRPr>
          </a:p>
          <a:p>
            <a:pPr>
              <a:buFont typeface="+mj-lt"/>
              <a:buAutoNum type="arabicPeriod" startAt="7"/>
            </a:pPr>
            <a:r>
              <a:rPr lang="el-GR" sz="1800" dirty="0" smtClean="0">
                <a:latin typeface="Book Antiqua" panose="02040602050305030304" pitchFamily="18" charset="0"/>
              </a:rPr>
              <a:t>Διακρατική, διασυνοριακή κινητικότητα</a:t>
            </a:r>
          </a:p>
          <a:p>
            <a:pPr>
              <a:buFont typeface="+mj-lt"/>
              <a:buAutoNum type="arabicPeriod" startAt="7"/>
            </a:pPr>
            <a:r>
              <a:rPr lang="el-GR" sz="1800" dirty="0" smtClean="0">
                <a:latin typeface="Book Antiqua" panose="02040602050305030304" pitchFamily="18" charset="0"/>
              </a:rPr>
              <a:t>Κοινωνική καινοτομία</a:t>
            </a:r>
            <a:endParaRPr lang="el-GR" sz="1800" dirty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1600" dirty="0" smtClean="0">
              <a:latin typeface="Book Antiqua" panose="0204060205030503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l-GR" sz="1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84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975946"/>
            <a:ext cx="8088923" cy="571500"/>
          </a:xfrm>
        </p:spPr>
        <p:txBody>
          <a:bodyPr/>
          <a:lstStyle/>
          <a:p>
            <a:r>
              <a:rPr lang="el-GR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Πεδία στήριξης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547446"/>
            <a:ext cx="8853854" cy="4440116"/>
          </a:xfrm>
        </p:spPr>
        <p:txBody>
          <a:bodyPr/>
          <a:lstStyle/>
          <a:p>
            <a:pPr lvl="0" algn="l"/>
            <a:r>
              <a:rPr lang="el-GR" sz="1600" b="1" dirty="0">
                <a:solidFill>
                  <a:prstClr val="black"/>
                </a:solidFill>
                <a:latin typeface="Book Antiqua" panose="02040602050305030304" pitchFamily="18" charset="0"/>
              </a:rPr>
              <a:t>Απασχόληση (ενδεικτικά</a:t>
            </a:r>
            <a:r>
              <a:rPr lang="el-GR" sz="1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):</a:t>
            </a:r>
          </a:p>
          <a:p>
            <a:pPr lvl="0" algn="l"/>
            <a:endParaRPr lang="en-US" sz="1600" b="1" dirty="0" smtClean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Βελτίωση της πρόσβασης στην απασχόληση για όλους όσους αναζητούν εργασία 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Στήριξη για μακροχρόνια ανέργους, μειονεκτούσες ομάδες και οικονομικώς αδρανή άτομα</a:t>
            </a:r>
            <a:endParaRPr lang="el-GR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Υποστήριξη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της Απασχόλησης των Νέων (</a:t>
            </a:r>
            <a:r>
              <a:rPr lang="en-US" sz="1600" dirty="0">
                <a:solidFill>
                  <a:prstClr val="black"/>
                </a:solidFill>
                <a:latin typeface="Book Antiqua" panose="02040602050305030304" pitchFamily="18" charset="0"/>
              </a:rPr>
              <a:t>NEETs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, 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15-29)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err="1" smtClean="0">
                <a:solidFill>
                  <a:prstClr val="black"/>
                </a:solidFill>
                <a:latin typeface="Book Antiqua" panose="02040602050305030304" pitchFamily="18" charset="0"/>
              </a:rPr>
              <a:t>Αυτοαπασχόληση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 &amp; Κοινωνική Οικονομία </a:t>
            </a:r>
            <a:endParaRPr lang="el-GR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Προσαρμοστικότητα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επιχειρήσεων και ανθρώπινου 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δυναμικού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Προώθηση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της 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ισότιμης πρόσβασης των γυναικών στην αγορά εργασίας και της ισορροπίας επαγγελματικής και οικογενειακής ζωής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Προσιτή φροντίδα παιδιών και εξαρτώμενων ατόμων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Ενεργός και υγιής γήρανση</a:t>
            </a:r>
          </a:p>
          <a:p>
            <a:pPr marL="285750" lvl="0" indent="-28575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Συστημικού τύπου παρεμβάσεις (εκσυγχρονισμός θεσμών και συστημάτων), </a:t>
            </a:r>
            <a:r>
              <a:rPr lang="el-GR" sz="1600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κλπ</a:t>
            </a:r>
            <a:endParaRPr lang="el-GR" sz="1600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46107-AB57-45BB-AFB3-E9E1292C26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4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002323"/>
            <a:ext cx="8168054" cy="624254"/>
          </a:xfrm>
        </p:spPr>
        <p:txBody>
          <a:bodyPr/>
          <a:lstStyle/>
          <a:p>
            <a:r>
              <a:rPr lang="el-GR" sz="2000" b="1" dirty="0">
                <a:solidFill>
                  <a:srgbClr val="C00000"/>
                </a:solidFill>
                <a:latin typeface="Book Antiqua" panose="02040602050305030304" pitchFamily="18" charset="0"/>
              </a:rPr>
              <a:t>Πεδία στήριξης </a:t>
            </a:r>
            <a:endParaRPr lang="el-GR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1740877"/>
            <a:ext cx="8168054" cy="3897923"/>
          </a:xfrm>
        </p:spPr>
        <p:txBody>
          <a:bodyPr/>
          <a:lstStyle/>
          <a:p>
            <a:pPr lvl="0" algn="l"/>
            <a:r>
              <a:rPr lang="el-GR" sz="1600" b="1" dirty="0">
                <a:solidFill>
                  <a:prstClr val="black"/>
                </a:solidFill>
                <a:latin typeface="Book Antiqua" panose="02040602050305030304" pitchFamily="18" charset="0"/>
              </a:rPr>
              <a:t>Εκπαίδευση και Διά Βίου Μάθηση (ενδεικτικά</a:t>
            </a:r>
            <a:r>
              <a:rPr lang="el-GR" sz="1600" b="1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):</a:t>
            </a:r>
          </a:p>
          <a:p>
            <a:pPr lvl="0" algn="l"/>
            <a:endParaRPr lang="el-GR" sz="16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Βελτίωση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της ποιότητας, της </a:t>
            </a:r>
            <a:r>
              <a:rPr lang="el-GR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συμμετοχικότητας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και της συνάφειας των συστημάτων εκπαίδευσης και κατάρτισης με την αγορά 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εργασίας – υποστήριξη απόκτησης βασικών ικανοτήτων με έμφαση στις επιχειρηματικές και ψηφιακές δεξιότητες</a:t>
            </a:r>
            <a:endParaRPr lang="el-GR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Ποιοτική και συμπεριληπτική εκπαίδευση και 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κατάρτιση από την προσχολική εκπαίδευση και φροντίδα έως την τριτοβάθμια εκπαίδευση και την εκπαίδευση και επιμόρφωση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των 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ενηλίκων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Διά 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βίου μάθηση με ευκαιρίες αναβάθμισης 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δεξιοτήτων και </a:t>
            </a:r>
            <a:r>
              <a:rPr lang="el-GR" sz="1600" dirty="0" err="1">
                <a:solidFill>
                  <a:prstClr val="black"/>
                </a:solidFill>
                <a:latin typeface="Book Antiqua" panose="02040602050305030304" pitchFamily="18" charset="0"/>
              </a:rPr>
              <a:t>επανειδίκευσης</a:t>
            </a:r>
            <a:r>
              <a:rPr lang="el-GR" sz="16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r>
              <a:rPr lang="el-GR" sz="1600" dirty="0" smtClean="0">
                <a:solidFill>
                  <a:prstClr val="black"/>
                </a:solidFill>
                <a:latin typeface="Book Antiqua" panose="02040602050305030304" pitchFamily="18" charset="0"/>
              </a:rPr>
              <a:t>για όλους</a:t>
            </a:r>
            <a:endParaRPr lang="el-GR" sz="1600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ü"/>
            </a:pPr>
            <a:endParaRPr lang="el-GR" sz="1600" dirty="0" smtClean="0">
              <a:solidFill>
                <a:prstClr val="black"/>
              </a:solidFill>
            </a:endParaRPr>
          </a:p>
          <a:p>
            <a:pPr lvl="0" algn="l"/>
            <a:endParaRPr lang="el-GR" dirty="0" smtClean="0">
              <a:solidFill>
                <a:prstClr val="black">
                  <a:tint val="75000"/>
                </a:prstClr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46107-AB57-45BB-AFB3-E9E1292C26F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0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9366"/>
            <a:ext cx="8027377" cy="585665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Πεδία στήριξης </a:t>
            </a:r>
            <a:endParaRPr lang="en-US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6" y="1542744"/>
            <a:ext cx="8398933" cy="395941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el-GR" sz="1600" b="1" dirty="0">
                <a:latin typeface="Book Antiqua" panose="02040602050305030304" pitchFamily="18" charset="0"/>
              </a:rPr>
              <a:t>Κοινωνική Ένταξη (ενδεικτικά</a:t>
            </a:r>
            <a:r>
              <a:rPr lang="el-GR" sz="1600" b="1" dirty="0" smtClean="0">
                <a:latin typeface="Book Antiqua" panose="02040602050305030304" pitchFamily="18" charset="0"/>
              </a:rPr>
              <a:t>):</a:t>
            </a:r>
          </a:p>
          <a:p>
            <a:pPr marL="0" indent="0">
              <a:buNone/>
            </a:pPr>
            <a:endParaRPr lang="el-GR" sz="1600" b="1" dirty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Book Antiqua" panose="02040602050305030304" pitchFamily="18" charset="0"/>
              </a:rPr>
              <a:t>Ενεργός </a:t>
            </a:r>
            <a:r>
              <a:rPr lang="el-GR" sz="1600" dirty="0">
                <a:latin typeface="Book Antiqua" panose="02040602050305030304" pitchFamily="18" charset="0"/>
              </a:rPr>
              <a:t>ένταξη, ιδιαίτερα για τις ευάλωτες </a:t>
            </a:r>
            <a:r>
              <a:rPr lang="el-GR" sz="1600" dirty="0" smtClean="0">
                <a:latin typeface="Book Antiqua" panose="02040602050305030304" pitchFamily="18" charset="0"/>
              </a:rPr>
              <a:t>ομάδες</a:t>
            </a:r>
            <a:endParaRPr lang="el-GR" sz="1600" dirty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Book Antiqua" panose="02040602050305030304" pitchFamily="18" charset="0"/>
              </a:rPr>
              <a:t>A</a:t>
            </a:r>
            <a:r>
              <a:rPr lang="el-GR" sz="1600" dirty="0" err="1" smtClean="0">
                <a:latin typeface="Book Antiqua" panose="02040602050305030304" pitchFamily="18" charset="0"/>
              </a:rPr>
              <a:t>ποϊδρυματοποίηση</a:t>
            </a:r>
            <a:endParaRPr lang="el-GR" sz="1600" dirty="0">
              <a:latin typeface="Book Antiqua" panose="0204060205030503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Book Antiqua" panose="02040602050305030304" pitchFamily="18" charset="0"/>
              </a:rPr>
              <a:t>Κοινωνική </a:t>
            </a:r>
            <a:r>
              <a:rPr lang="el-GR" sz="1600" dirty="0">
                <a:latin typeface="Book Antiqua" panose="02040602050305030304" pitchFamily="18" charset="0"/>
              </a:rPr>
              <a:t>Ένταξη περιθωριοποιημένων </a:t>
            </a:r>
            <a:r>
              <a:rPr lang="el-GR" sz="1600" dirty="0" smtClean="0">
                <a:latin typeface="Book Antiqua" panose="02040602050305030304" pitchFamily="18" charset="0"/>
              </a:rPr>
              <a:t>κοινοτήτων</a:t>
            </a:r>
            <a:r>
              <a:rPr lang="en-US" sz="1600" dirty="0" smtClean="0">
                <a:latin typeface="Book Antiqua" panose="02040602050305030304" pitchFamily="18" charset="0"/>
              </a:rPr>
              <a:t>,</a:t>
            </a:r>
            <a:r>
              <a:rPr lang="el-GR" sz="1600" dirty="0" smtClean="0">
                <a:latin typeface="Book Antiqua" panose="02040602050305030304" pitchFamily="18" charset="0"/>
              </a:rPr>
              <a:t> </a:t>
            </a:r>
            <a:r>
              <a:rPr lang="el-GR" sz="1600" dirty="0">
                <a:latin typeface="Book Antiqua" panose="02040602050305030304" pitchFamily="18" charset="0"/>
              </a:rPr>
              <a:t>όπως οι </a:t>
            </a:r>
            <a:r>
              <a:rPr lang="el-GR" sz="1600" dirty="0" smtClean="0">
                <a:latin typeface="Book Antiqua" panose="02040602050305030304" pitchFamily="18" charset="0"/>
              </a:rPr>
              <a:t>Ρομά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Book Antiqua" panose="02040602050305030304" pitchFamily="18" charset="0"/>
              </a:rPr>
              <a:t>Κοινωνική </a:t>
            </a:r>
            <a:r>
              <a:rPr lang="el-GR" sz="1600" dirty="0">
                <a:latin typeface="Book Antiqua" panose="02040602050305030304" pitchFamily="18" charset="0"/>
              </a:rPr>
              <a:t>Ένταξη Υπηκόων Τρίτων Χωρών (</a:t>
            </a:r>
            <a:r>
              <a:rPr lang="en-US" sz="1600" dirty="0">
                <a:latin typeface="Book Antiqua" panose="02040602050305030304" pitchFamily="18" charset="0"/>
              </a:rPr>
              <a:t>Third Country Nationals</a:t>
            </a:r>
            <a:r>
              <a:rPr lang="el-GR" sz="1600" dirty="0" smtClean="0">
                <a:latin typeface="Book Antiqua" panose="0204060205030503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600" dirty="0" smtClean="0">
                <a:latin typeface="Book Antiqua" panose="02040602050305030304" pitchFamily="18" charset="0"/>
              </a:rPr>
              <a:t>Αντιμετώπιση </a:t>
            </a:r>
            <a:r>
              <a:rPr lang="el-GR" sz="1600" dirty="0">
                <a:latin typeface="Book Antiqua" panose="02040602050305030304" pitchFamily="18" charset="0"/>
              </a:rPr>
              <a:t>Παιδικής Φτώχειας (</a:t>
            </a:r>
            <a:r>
              <a:rPr lang="en-US" sz="1600" dirty="0">
                <a:latin typeface="Book Antiqua" panose="02040602050305030304" pitchFamily="18" charset="0"/>
              </a:rPr>
              <a:t>Combating Child Poverty</a:t>
            </a:r>
            <a:r>
              <a:rPr lang="el-GR" sz="1600" dirty="0" smtClean="0">
                <a:latin typeface="Book Antiqua" panose="02040602050305030304" pitchFamily="18" charset="0"/>
              </a:rPr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l-GR" sz="1600" dirty="0" err="1" smtClean="0">
                <a:latin typeface="Book Antiqua" panose="02040602050305030304" pitchFamily="18" charset="0"/>
              </a:rPr>
              <a:t>Αστεγία</a:t>
            </a:r>
            <a:r>
              <a:rPr lang="el-GR" sz="1600" dirty="0" smtClean="0">
                <a:latin typeface="Book Antiqua" panose="02040602050305030304" pitchFamily="18" charset="0"/>
              </a:rPr>
              <a:t> </a:t>
            </a:r>
            <a:r>
              <a:rPr lang="el-GR" sz="1600" dirty="0">
                <a:latin typeface="Book Antiqua" panose="02040602050305030304" pitchFamily="18" charset="0"/>
              </a:rPr>
              <a:t>– στέγαση (</a:t>
            </a:r>
            <a:r>
              <a:rPr lang="en-US" sz="1600" dirty="0">
                <a:latin typeface="Book Antiqua" panose="02040602050305030304" pitchFamily="18" charset="0"/>
              </a:rPr>
              <a:t>Housing first</a:t>
            </a:r>
            <a:r>
              <a:rPr lang="en-US" sz="1600" dirty="0" smtClean="0">
                <a:latin typeface="Book Antiqua" panose="02040602050305030304" pitchFamily="18" charset="0"/>
              </a:rPr>
              <a:t>)</a:t>
            </a:r>
            <a:endParaRPr lang="el-GR" sz="1600" dirty="0" smtClean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sz="1600" dirty="0">
              <a:latin typeface="Book Antiqua" panose="02040602050305030304" pitchFamily="18" charset="0"/>
            </a:endParaRPr>
          </a:p>
          <a:p>
            <a:pPr marL="0" indent="0" algn="just">
              <a:buNone/>
              <a:defRPr/>
            </a:pPr>
            <a:r>
              <a:rPr lang="el-GR" sz="1600" b="1" dirty="0">
                <a:latin typeface="Book Antiqua" panose="02040602050305030304" pitchFamily="18" charset="0"/>
              </a:rPr>
              <a:t>Αντιμετώπιση Υλικής Στέρησης</a:t>
            </a:r>
          </a:p>
          <a:p>
            <a:pPr marL="0" lvl="0" indent="0" algn="just">
              <a:buNone/>
              <a:defRPr/>
            </a:pPr>
            <a:endParaRPr lang="en-US" sz="1600" b="1" dirty="0" smtClean="0">
              <a:latin typeface="Book Antiqua" panose="02040602050305030304" pitchFamily="18" charset="0"/>
            </a:endParaRPr>
          </a:p>
          <a:p>
            <a:pPr marL="0" lvl="0" indent="0" algn="just">
              <a:buNone/>
              <a:defRPr/>
            </a:pPr>
            <a:r>
              <a:rPr lang="el-GR" sz="1600" b="1" dirty="0" smtClean="0">
                <a:latin typeface="Book Antiqua" panose="02040602050305030304" pitchFamily="18" charset="0"/>
              </a:rPr>
              <a:t>Τομέας </a:t>
            </a:r>
            <a:r>
              <a:rPr lang="el-GR" sz="1600" b="1" dirty="0">
                <a:latin typeface="Book Antiqua" panose="02040602050305030304" pitchFamily="18" charset="0"/>
              </a:rPr>
              <a:t>Υγείας</a:t>
            </a:r>
            <a:r>
              <a:rPr lang="el-GR" sz="1600" b="1" dirty="0" smtClean="0">
                <a:latin typeface="Book Antiqua" panose="02040602050305030304" pitchFamily="18" charset="0"/>
              </a:rPr>
              <a:t>:</a:t>
            </a:r>
          </a:p>
          <a:p>
            <a:pPr marL="0" lvl="0" indent="0" algn="just">
              <a:buNone/>
              <a:defRPr/>
            </a:pPr>
            <a:endParaRPr lang="el-GR" sz="1600" b="1" dirty="0">
              <a:latin typeface="Book Antiqua" panose="02040602050305030304" pitchFamily="18" charset="0"/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el-GR" sz="1600" dirty="0">
                <a:latin typeface="Book Antiqua" panose="02040602050305030304" pitchFamily="18" charset="0"/>
              </a:rPr>
              <a:t>Πρόσβαση στην υγειονομική περίθαλψη για τα άτομα που βρίσκονται σε </a:t>
            </a:r>
            <a:r>
              <a:rPr lang="el-GR" sz="1600" b="1" dirty="0">
                <a:latin typeface="Book Antiqua" panose="02040602050305030304" pitchFamily="18" charset="0"/>
              </a:rPr>
              <a:t>ευάλωτες καταστάσεις </a:t>
            </a:r>
            <a:r>
              <a:rPr lang="el-GR" sz="1600" dirty="0">
                <a:latin typeface="Book Antiqua" panose="02040602050305030304" pitchFamily="18" charset="0"/>
              </a:rPr>
              <a:t>και</a:t>
            </a:r>
            <a:r>
              <a:rPr lang="el-GR" sz="1600" b="1" dirty="0">
                <a:latin typeface="Book Antiqua" panose="02040602050305030304" pitchFamily="18" charset="0"/>
              </a:rPr>
              <a:t> </a:t>
            </a:r>
            <a:r>
              <a:rPr lang="el-GR" sz="1600" dirty="0">
                <a:latin typeface="Book Antiqua" panose="02040602050305030304" pitchFamily="18" charset="0"/>
              </a:rPr>
              <a:t>στήριξη μεταρρυθμίσεων πολιτικών και συστημάτων της πρόσβασης στην υγειονομική περίθαλψη για </a:t>
            </a:r>
            <a:r>
              <a:rPr lang="el-GR" sz="1600" b="1" dirty="0">
                <a:latin typeface="Book Antiqua" panose="02040602050305030304" pitchFamily="18" charset="0"/>
              </a:rPr>
              <a:t>ευάλωτα άτομα </a:t>
            </a:r>
            <a:r>
              <a:rPr lang="el-GR" sz="1600" dirty="0">
                <a:latin typeface="Book Antiqua" panose="02040602050305030304" pitchFamily="18" charset="0"/>
              </a:rPr>
              <a:t>και </a:t>
            </a:r>
            <a:r>
              <a:rPr lang="el-GR" sz="1600" b="1" dirty="0">
                <a:latin typeface="Book Antiqua" panose="02040602050305030304" pitchFamily="18" charset="0"/>
              </a:rPr>
              <a:t>στην μακροχρόνια φροντίδα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sz="2000" dirty="0" smtClean="0">
              <a:latin typeface="Book Antiqua" panose="02040602050305030304" pitchFamily="18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12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073150"/>
            <a:ext cx="8036169" cy="527050"/>
          </a:xfrm>
        </p:spPr>
        <p:txBody>
          <a:bodyPr rtlCol="0" anchor="t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Ειδικοί Στόχοι (αρ. 4.1 του ΚΑΝ. (ΕΕ) 2021/1057)</a:t>
            </a:r>
            <a:endParaRPr lang="en-US" sz="20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44133"/>
            <a:ext cx="8237913" cy="4419600"/>
          </a:xfrm>
        </p:spPr>
        <p:txBody>
          <a:bodyPr rtlCol="0">
            <a:normAutofit/>
          </a:bodyPr>
          <a:lstStyle/>
          <a:p>
            <a:pPr marL="0" lvl="0" indent="0">
              <a:buNone/>
              <a:defRPr/>
            </a:pPr>
            <a:r>
              <a:rPr lang="el-GR" sz="1600" b="1" dirty="0" smtClean="0">
                <a:latin typeface="Book Antiqua" panose="02040602050305030304" pitchFamily="18" charset="0"/>
              </a:rPr>
              <a:t>Απασχόληση</a:t>
            </a:r>
          </a:p>
          <a:p>
            <a:pPr marL="0" lvl="0" indent="0"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α.     Βελτίωση </a:t>
            </a:r>
            <a:r>
              <a:rPr lang="el-GR" sz="1600" dirty="0">
                <a:latin typeface="Book Antiqua" panose="02040602050305030304" pitchFamily="18" charset="0"/>
              </a:rPr>
              <a:t>της πρόσβασης στην απασχόληση </a:t>
            </a:r>
            <a:r>
              <a:rPr lang="el-GR" sz="1600" dirty="0" smtClean="0">
                <a:latin typeface="Book Antiqua" panose="02040602050305030304" pitchFamily="18" charset="0"/>
              </a:rPr>
              <a:t>για όλους</a:t>
            </a:r>
          </a:p>
          <a:p>
            <a:pPr marL="0" lvl="0" indent="0">
              <a:buNone/>
              <a:defRPr/>
            </a:pPr>
            <a:r>
              <a:rPr lang="el-GR" sz="1600" dirty="0">
                <a:latin typeface="Book Antiqua" panose="02040602050305030304" pitchFamily="18" charset="0"/>
              </a:rPr>
              <a:t>β</a:t>
            </a:r>
            <a:r>
              <a:rPr lang="el-GR" sz="1600" dirty="0" smtClean="0">
                <a:latin typeface="Book Antiqua" panose="02040602050305030304" pitchFamily="18" charset="0"/>
              </a:rPr>
              <a:t>.     Εκσυγχρονισμός </a:t>
            </a:r>
            <a:r>
              <a:rPr lang="el-GR" sz="1600" dirty="0">
                <a:latin typeface="Book Antiqua" panose="02040602050305030304" pitchFamily="18" charset="0"/>
              </a:rPr>
              <a:t>των θεσμών της αγοράς </a:t>
            </a:r>
            <a:r>
              <a:rPr lang="el-GR" sz="1600" dirty="0" smtClean="0">
                <a:latin typeface="Book Antiqua" panose="02040602050305030304" pitchFamily="18" charset="0"/>
              </a:rPr>
              <a:t>εργασίας</a:t>
            </a:r>
          </a:p>
          <a:p>
            <a:pPr marL="0" lvl="0" indent="0"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γ.     Προώθηση της ισορροπίας στη συμμετοχή των φύλων στην αγορά </a:t>
            </a:r>
            <a:r>
              <a:rPr lang="el-GR" sz="1600" dirty="0">
                <a:latin typeface="Book Antiqua" panose="02040602050305030304" pitchFamily="18" charset="0"/>
              </a:rPr>
              <a:t>εργασίας</a:t>
            </a:r>
            <a:r>
              <a:rPr lang="el-GR" sz="1600" dirty="0" smtClean="0">
                <a:latin typeface="Book Antiqua" panose="02040602050305030304" pitchFamily="18" charset="0"/>
              </a:rPr>
              <a:t>, ισότιμες συνθήκες εργασίας, ισορροπία της επαγγελματικής  και οικογενειακής ζωής</a:t>
            </a:r>
          </a:p>
          <a:p>
            <a:pPr marL="0" lvl="0" indent="0" algn="just">
              <a:buNone/>
              <a:defRPr/>
            </a:pPr>
            <a:r>
              <a:rPr lang="el-GR" sz="1600" dirty="0" smtClean="0">
                <a:latin typeface="Book Antiqua" panose="02040602050305030304" pitchFamily="18" charset="0"/>
              </a:rPr>
              <a:t>δ</a:t>
            </a:r>
            <a:r>
              <a:rPr lang="en-US" sz="1600" dirty="0" smtClean="0">
                <a:latin typeface="Book Antiqua" panose="02040602050305030304" pitchFamily="18" charset="0"/>
              </a:rPr>
              <a:t>.</a:t>
            </a:r>
            <a:r>
              <a:rPr lang="en-US" sz="1600" dirty="0">
                <a:latin typeface="Book Antiqua" panose="02040602050305030304" pitchFamily="18" charset="0"/>
              </a:rPr>
              <a:t>	</a:t>
            </a:r>
            <a:r>
              <a:rPr lang="el-GR" sz="1600" dirty="0" smtClean="0">
                <a:latin typeface="Book Antiqua" panose="02040602050305030304" pitchFamily="18" charset="0"/>
              </a:rPr>
              <a:t>Προώθηση </a:t>
            </a:r>
            <a:r>
              <a:rPr lang="el-GR" sz="1600" dirty="0">
                <a:latin typeface="Book Antiqua" panose="02040602050305030304" pitchFamily="18" charset="0"/>
              </a:rPr>
              <a:t>της προσαρμογής εργαζομένων, επιχειρήσεων και επιχειρηματιών </a:t>
            </a:r>
            <a:r>
              <a:rPr lang="el-GR" sz="1600" dirty="0" smtClean="0">
                <a:latin typeface="Book Antiqua" panose="02040602050305030304" pitchFamily="18" charset="0"/>
              </a:rPr>
              <a:t>στην αλλαγή,</a:t>
            </a:r>
            <a:r>
              <a:rPr lang="en-US" sz="1600" dirty="0" smtClean="0">
                <a:latin typeface="Book Antiqua" panose="02040602050305030304" pitchFamily="18" charset="0"/>
              </a:rPr>
              <a:t> </a:t>
            </a:r>
            <a:r>
              <a:rPr lang="el-GR" sz="1600" dirty="0" smtClean="0">
                <a:latin typeface="Book Antiqua" panose="02040602050305030304" pitchFamily="18" charset="0"/>
              </a:rPr>
              <a:t>ενεργός </a:t>
            </a:r>
            <a:r>
              <a:rPr lang="el-GR" sz="1600" dirty="0">
                <a:latin typeface="Book Antiqua" panose="02040602050305030304" pitchFamily="18" charset="0"/>
              </a:rPr>
              <a:t>και υγιής γήρανση και υγιές και καλά προσαρμοσμένο εργασιακό περιβάλλον  για την αντιμετώπιση των κινδύνων για την </a:t>
            </a:r>
            <a:r>
              <a:rPr lang="el-GR" sz="1600" dirty="0" smtClean="0">
                <a:latin typeface="Book Antiqua" panose="02040602050305030304" pitchFamily="18" charset="0"/>
              </a:rPr>
              <a:t>υγεία</a:t>
            </a:r>
          </a:p>
          <a:p>
            <a:pPr marL="0" lvl="0" indent="0" algn="just">
              <a:buNone/>
              <a:defRPr/>
            </a:pPr>
            <a:endParaRPr lang="el-GR" sz="1600" b="1" dirty="0" smtClean="0">
              <a:latin typeface="Book Antiqua" panose="02040602050305030304" pitchFamily="18" charset="0"/>
            </a:endParaRPr>
          </a:p>
          <a:p>
            <a:pPr marL="0" lvl="0" indent="0" algn="just">
              <a:buNone/>
              <a:defRPr/>
            </a:pPr>
            <a:r>
              <a:rPr lang="el-GR" sz="1600" b="1" dirty="0" smtClean="0">
                <a:latin typeface="Book Antiqua" panose="02040602050305030304" pitchFamily="18" charset="0"/>
              </a:rPr>
              <a:t>Εκπαίδευση και Διά Βίου Μάθηση</a:t>
            </a:r>
          </a:p>
          <a:p>
            <a:pPr marL="0" lvl="0" indent="0" algn="just">
              <a:buNone/>
              <a:defRPr/>
            </a:pPr>
            <a:r>
              <a:rPr lang="el-GR" sz="1600" dirty="0">
                <a:latin typeface="Book Antiqua" panose="02040602050305030304" pitchFamily="18" charset="0"/>
              </a:rPr>
              <a:t>ε. </a:t>
            </a:r>
            <a:r>
              <a:rPr lang="el-GR" sz="1600" dirty="0" smtClean="0">
                <a:latin typeface="Book Antiqua" panose="02040602050305030304" pitchFamily="18" charset="0"/>
              </a:rPr>
              <a:t>   Βελτίωση </a:t>
            </a:r>
            <a:r>
              <a:rPr lang="el-GR" sz="1600" dirty="0">
                <a:latin typeface="Book Antiqua" panose="02040602050305030304" pitchFamily="18" charset="0"/>
              </a:rPr>
              <a:t>συστημάτων εκπαίδευσης και κατάρτισης</a:t>
            </a:r>
          </a:p>
          <a:p>
            <a:pPr marL="0" indent="0">
              <a:buNone/>
              <a:defRPr/>
            </a:pPr>
            <a:r>
              <a:rPr lang="el-GR" sz="1600" dirty="0">
                <a:latin typeface="Book Antiqua" panose="02040602050305030304" pitchFamily="18" charset="0"/>
              </a:rPr>
              <a:t>στ. </a:t>
            </a:r>
            <a:r>
              <a:rPr lang="el-GR" sz="1600" dirty="0" smtClean="0">
                <a:latin typeface="Book Antiqua" panose="02040602050305030304" pitchFamily="18" charset="0"/>
              </a:rPr>
              <a:t> Προώθηση </a:t>
            </a:r>
            <a:r>
              <a:rPr lang="el-GR" sz="1600" dirty="0">
                <a:latin typeface="Book Antiqua" panose="02040602050305030304" pitchFamily="18" charset="0"/>
              </a:rPr>
              <a:t>της ίσης πρόσβασης </a:t>
            </a:r>
            <a:r>
              <a:rPr lang="el-GR" sz="1600" dirty="0" smtClean="0">
                <a:latin typeface="Book Antiqua" panose="02040602050305030304" pitchFamily="18" charset="0"/>
              </a:rPr>
              <a:t>σε ποιοτική εκπαίδευση </a:t>
            </a:r>
            <a:r>
              <a:rPr lang="el-GR" sz="1600" dirty="0">
                <a:latin typeface="Book Antiqua" panose="02040602050305030304" pitchFamily="18" charset="0"/>
              </a:rPr>
              <a:t>και κατάρτιση </a:t>
            </a:r>
          </a:p>
          <a:p>
            <a:pPr marL="0" indent="0">
              <a:buNone/>
              <a:defRPr/>
            </a:pPr>
            <a:r>
              <a:rPr lang="el-GR" sz="1600" dirty="0">
                <a:latin typeface="Book Antiqua" panose="02040602050305030304" pitchFamily="18" charset="0"/>
              </a:rPr>
              <a:t>ζ. </a:t>
            </a:r>
            <a:r>
              <a:rPr lang="el-GR" sz="1600" dirty="0" smtClean="0">
                <a:latin typeface="Book Antiqua" panose="02040602050305030304" pitchFamily="18" charset="0"/>
              </a:rPr>
              <a:t>   Προώθηση </a:t>
            </a:r>
            <a:r>
              <a:rPr lang="el-GR" sz="1600" dirty="0">
                <a:latin typeface="Book Antiqua" panose="02040602050305030304" pitchFamily="18" charset="0"/>
              </a:rPr>
              <a:t>της δια βίου </a:t>
            </a:r>
            <a:r>
              <a:rPr lang="el-GR" sz="1600" dirty="0" smtClean="0">
                <a:latin typeface="Book Antiqua" panose="02040602050305030304" pitchFamily="18" charset="0"/>
              </a:rPr>
              <a:t>μάθησης για όλους</a:t>
            </a:r>
            <a:endParaRPr lang="el-GR" sz="1600" dirty="0">
              <a:latin typeface="Book Antiqua" panose="02040602050305030304" pitchFamily="18" charset="0"/>
            </a:endParaRPr>
          </a:p>
          <a:p>
            <a:pPr marL="400050" indent="-400050">
              <a:buFont typeface="+mj-lt"/>
              <a:buAutoNum type="romanLcPeriod"/>
              <a:defRPr/>
            </a:pPr>
            <a:endParaRPr lang="el-GR" sz="2400" dirty="0"/>
          </a:p>
          <a:p>
            <a:pPr marL="400050" indent="-400050">
              <a:buFont typeface="+mj-lt"/>
              <a:buAutoNum type="romanLcPeriod"/>
              <a:defRPr/>
            </a:pPr>
            <a:endParaRPr lang="el-GR" sz="2400" dirty="0" smtClean="0"/>
          </a:p>
          <a:p>
            <a:pPr marL="400050" indent="-400050">
              <a:buFont typeface="+mj-lt"/>
              <a:buAutoNum type="romanLcPeriod"/>
              <a:defRPr/>
            </a:pPr>
            <a:endParaRPr lang="el-GR" sz="2400" dirty="0"/>
          </a:p>
          <a:p>
            <a:pPr marL="400050" indent="-400050">
              <a:buFont typeface="+mj-lt"/>
              <a:buAutoNum type="romanLcPeriod"/>
              <a:defRPr/>
            </a:pPr>
            <a:endParaRPr lang="el-GR" sz="2400" dirty="0" smtClean="0"/>
          </a:p>
          <a:p>
            <a:pPr marL="400050" indent="-400050">
              <a:buFont typeface="+mj-lt"/>
              <a:buAutoNum type="romanLcPeriod"/>
              <a:defRPr/>
            </a:pPr>
            <a:endParaRPr lang="el-GR" sz="2400" dirty="0"/>
          </a:p>
          <a:p>
            <a:pPr marL="400050" indent="-400050">
              <a:buFont typeface="+mj-lt"/>
              <a:buAutoNum type="romanLcPeriod"/>
              <a:defRPr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0989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7E6384B9D9644E9C1FFA3CC78AA04D" ma:contentTypeVersion="10" ma:contentTypeDescription="Create a new document." ma:contentTypeScope="" ma:versionID="e6ec0ad8c67f75b22787ab10bc6ccebb">
  <xsd:schema xmlns:xsd="http://www.w3.org/2001/XMLSchema" xmlns:xs="http://www.w3.org/2001/XMLSchema" xmlns:p="http://schemas.microsoft.com/office/2006/metadata/properties" xmlns:ns3="dcd7436e-f896-428a-8420-261696a014b1" targetNamespace="http://schemas.microsoft.com/office/2006/metadata/properties" ma:root="true" ma:fieldsID="2950eddfa0d55e8723aeb2baa05fdf96" ns3:_="">
    <xsd:import namespace="dcd7436e-f896-428a-8420-261696a014b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d7436e-f896-428a-8420-261696a01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DA5F8E-7D64-462A-83DF-96EB6241B1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D09383-2D35-4786-A1A9-43030F657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d7436e-f896-428a-8420-261696a014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F22633-1D4B-48BC-B0AD-CC623ED85D72}">
  <ds:schemaRefs>
    <ds:schemaRef ds:uri="dcd7436e-f896-428a-8420-261696a014b1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3252</TotalTime>
  <Words>983</Words>
  <Application>Microsoft Office PowerPoint</Application>
  <PresentationFormat>Προβολή στην οθόνη (4:3)</PresentationFormat>
  <Paragraphs>179</Paragraphs>
  <Slides>13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Verdana</vt:lpstr>
      <vt:lpstr>Wingdings</vt:lpstr>
      <vt:lpstr>Office Theme</vt:lpstr>
      <vt:lpstr> 1η Επιτροπή Παρακολούθησης Περιφερειακού Προγράμματος Ανατολική Μακεδονία - Θράκη 2021-2027 </vt:lpstr>
      <vt:lpstr>ΝΕΟΣ ΚΑΝΟΝΙΣΜΟΣ ΕΥΡΩΠΑΪΚΟΥ ΚΟΙΝΩΝΙΚΟΥ ΤΑΜΕΙΟΥ + (ΕΚΤ +) ΚΑΝ (ΕΕ) 2021/1057  </vt:lpstr>
      <vt:lpstr>Παρουσίαση του PowerPoint</vt:lpstr>
      <vt:lpstr>Οριζόντιες προτεραιότητες </vt:lpstr>
      <vt:lpstr>Άλλα βασικά πεδία πολιτικής</vt:lpstr>
      <vt:lpstr>Πεδία στήριξης </vt:lpstr>
      <vt:lpstr>Πεδία στήριξης </vt:lpstr>
      <vt:lpstr>Πεδία στήριξης </vt:lpstr>
      <vt:lpstr>Ειδικοί Στόχοι (αρ. 4.1 του ΚΑΝ. (ΕΕ) 2021/1057)</vt:lpstr>
      <vt:lpstr>Ειδικοί Στόχοι (αρ. 4.1 του ΚΑΝ. (ΕΕ)  2021/1057)</vt:lpstr>
      <vt:lpstr>Συνέπεια και Θεματική Συγκέντρωση (αρ. 7)</vt:lpstr>
      <vt:lpstr>Εταιρική Σχέση – Κοινωνική Καινοτομία –  Διακρατική Συνεργασία</vt:lpstr>
      <vt:lpstr>1η Επιτροπή Παρακολούθησης Περιφερειακού Προγράμματος Ανατολική Μακεδονία – Θράκη 2021-2027</vt:lpstr>
    </vt:vector>
  </TitlesOfParts>
  <Company>st_dika@hotmail.com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Stavroula Diakomina</dc:creator>
  <cp:lastModifiedBy>ΚΟΥΡΟΥΣΗ ΕΜΜΑΝΟΥΕΛΑ</cp:lastModifiedBy>
  <cp:revision>275</cp:revision>
  <cp:lastPrinted>2022-10-19T13:09:07Z</cp:lastPrinted>
  <dcterms:created xsi:type="dcterms:W3CDTF">2016-03-07T15:20:37Z</dcterms:created>
  <dcterms:modified xsi:type="dcterms:W3CDTF">2022-11-18T09:13:26Z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0x010100647E6384B9D9644E9C1FFA3CC78AA04D</vt:lpwstr>
  </property>
</Properties>
</file>